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80" r:id="rId2"/>
    <p:sldId id="259" r:id="rId3"/>
    <p:sldId id="277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6" r:id="rId15"/>
    <p:sldId id="278" r:id="rId16"/>
    <p:sldId id="262" r:id="rId17"/>
    <p:sldId id="279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00A3DA"/>
    <a:srgbClr val="B5CF45"/>
    <a:srgbClr val="264484"/>
    <a:srgbClr val="F7F3D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3"/>
    <p:restoredTop sz="94658"/>
  </p:normalViewPr>
  <p:slideViewPr>
    <p:cSldViewPr snapToGrid="0">
      <p:cViewPr varScale="1">
        <p:scale>
          <a:sx n="75" d="100"/>
          <a:sy n="75" d="100"/>
        </p:scale>
        <p:origin x="168" y="1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5034321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93422839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74401431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240774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78577440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44386947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67E4135-3843-35A8-55E0-6DA6CA7E9B0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5371005" name="Google Shape;81;p1:notes">
            <a:extLst>
              <a:ext uri="{FF2B5EF4-FFF2-40B4-BE49-F238E27FC236}">
                <a16:creationId xmlns:a16="http://schemas.microsoft.com/office/drawing/2014/main" id="{F8A6E633-FF17-F656-FD04-92B59D02BC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326846" name="Google Shape;82;p1:notes">
            <a:extLst>
              <a:ext uri="{FF2B5EF4-FFF2-40B4-BE49-F238E27FC236}">
                <a16:creationId xmlns:a16="http://schemas.microsoft.com/office/drawing/2014/main" id="{D263F59C-1E84-3DB3-F8F1-B59245304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endParaRPr/>
          </a:p>
        </p:txBody>
      </p:sp>
      <p:sp>
        <p:nvSpPr>
          <p:cNvPr id="1115146107" name="Google Shape;83;p1:notes">
            <a:extLst>
              <a:ext uri="{FF2B5EF4-FFF2-40B4-BE49-F238E27FC236}">
                <a16:creationId xmlns:a16="http://schemas.microsoft.com/office/drawing/2014/main" id="{BE6793B2-F8F4-A030-2521-9D21AA4D8B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fld id="{A953CEF4-E569-CCE6-EF1D-4792C007DBF4}" type="slidenum">
              <a:rPr lang="fr-CA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39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4A6B-978A-273A-CF16-1F05DB76F8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C880D8EC-C532-4314-73C1-AA6CC5732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0544383B-C203-9852-9F46-50AC0ECBA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9F232E62-764E-4A78-FBF0-20F819605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78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8553B-79DE-20C1-835B-39C5F4657ED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A440A0BA-A1FD-0BAC-A9A3-95BC204D2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30CFCCF3-288A-C7E6-6EEA-90379F4683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175C35F5-D176-4694-E332-6FA90619B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30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D24DF-536A-677A-9B96-9C1C37AE1CA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4630DD7C-32CF-240F-3EE6-508086EDA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050BB8AF-8743-A522-5515-732A1D8B38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DF66AD61-B774-11DF-0B43-402D1BB593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11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245621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535741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60476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029A70-508F-9556-1DC3-3AFB3FB64645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F0D20-F011-3FE3-74AE-8D5A96DE03D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749269" name="Slide Image Placeholder 1">
            <a:extLst>
              <a:ext uri="{FF2B5EF4-FFF2-40B4-BE49-F238E27FC236}">
                <a16:creationId xmlns:a16="http://schemas.microsoft.com/office/drawing/2014/main" id="{12A7F317-D9E8-3C22-99EE-31EE80AE4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0409808" name="Notes Placeholder 2">
            <a:extLst>
              <a:ext uri="{FF2B5EF4-FFF2-40B4-BE49-F238E27FC236}">
                <a16:creationId xmlns:a16="http://schemas.microsoft.com/office/drawing/2014/main" id="{6A69F3D3-2B87-096D-6472-369843AD0D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2395969" name="Slide Number Placeholder 3">
            <a:extLst>
              <a:ext uri="{FF2B5EF4-FFF2-40B4-BE49-F238E27FC236}">
                <a16:creationId xmlns:a16="http://schemas.microsoft.com/office/drawing/2014/main" id="{022FC245-1748-3210-E25F-694DF1F45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F81850-E367-0CDB-97CE-78E29CB01523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81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userDrawn="1">
  <p:cSld name="Titl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8953168" name="Google Shape;93;p2"/>
          <p:cNvSpPr/>
          <p:nvPr userDrawn="1"/>
        </p:nvSpPr>
        <p:spPr bwMode="auto">
          <a:xfrm>
            <a:off x="0" y="1852568"/>
            <a:ext cx="9144000" cy="4303442"/>
          </a:xfrm>
          <a:prstGeom prst="rect">
            <a:avLst/>
          </a:prstGeom>
          <a:solidFill>
            <a:srgbClr val="374781"/>
          </a:solidFill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834795658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  <p:sp>
        <p:nvSpPr>
          <p:cNvPr id="1734300931" name="Google Shape;28;p18"/>
          <p:cNvSpPr txBox="1">
            <a:spLocks noGrp="1"/>
          </p:cNvSpPr>
          <p:nvPr>
            <p:ph type="body" idx="1"/>
          </p:nvPr>
        </p:nvSpPr>
        <p:spPr bwMode="auto">
          <a:xfrm>
            <a:off x="457199" y="2081250"/>
            <a:ext cx="8229600" cy="384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bg1"/>
              </a:buClr>
              <a:buSzPts val="1800"/>
              <a:buChar char="•"/>
              <a:defRPr sz="2400">
                <a:solidFill>
                  <a:schemeClr val="bg1"/>
                </a:solidFill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99186912" name="Google Shape;27;p18"/>
          <p:cNvSpPr txBox="1">
            <a:spLocks noGrp="1"/>
          </p:cNvSpPr>
          <p:nvPr>
            <p:ph type="title"/>
          </p:nvPr>
        </p:nvSpPr>
        <p:spPr bwMode="auto">
          <a:xfrm>
            <a:off x="3496307" y="378049"/>
            <a:ext cx="51904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pic>
        <p:nvPicPr>
          <p:cNvPr id="1036616555" name="Picture 1036616554"/>
          <p:cNvPicPr>
            <a:picLocks noChangeAspect="1"/>
          </p:cNvPicPr>
          <p:nvPr/>
        </p:nvPicPr>
        <p:blipFill rotWithShape="1">
          <a:blip r:embed="rId2"/>
          <a:stretch/>
        </p:blipFill>
        <p:spPr bwMode="auto">
          <a:xfrm>
            <a:off x="228600" y="365760"/>
            <a:ext cx="3017518" cy="12801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0360412" name="Google Shape;27;p18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43256712" name="Google Shape;28;p18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36159609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032419" name="Google Shape;33;p19"/>
          <p:cNvSpPr txBox="1">
            <a:spLocks noGrp="1"/>
          </p:cNvSpPr>
          <p:nvPr>
            <p:ph type="title"/>
          </p:nvPr>
        </p:nvSpPr>
        <p:spPr bwMode="auto">
          <a:xfrm>
            <a:off x="722313" y="9525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641852000" name="Google Shape;34;p19"/>
          <p:cNvSpPr txBox="1">
            <a:spLocks noGrp="1"/>
          </p:cNvSpPr>
          <p:nvPr>
            <p:ph type="body" idx="1"/>
          </p:nvPr>
        </p:nvSpPr>
        <p:spPr bwMode="auto">
          <a:xfrm>
            <a:off x="722313" y="2547938"/>
            <a:ext cx="7772400" cy="13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1pPr>
            <a:lvl2pPr marL="914400" lvl="1" indent="-2286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2pPr>
            <a:lvl3pPr marL="1371600" lvl="2" indent="-228600" algn="l">
              <a:lnSpc>
                <a:spcPct val="100000"/>
              </a:lnSpc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3pPr>
            <a:lvl4pPr marL="1828800" lvl="3" indent="-228600" algn="l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4pPr>
            <a:lvl5pPr marL="2286000" lvl="4" indent="-228600" algn="l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52679346" name="Google Shape;35;p19"/>
          <p:cNvSpPr/>
          <p:nvPr/>
        </p:nvSpPr>
        <p:spPr bwMode="auto">
          <a:xfrm rot="10800000" flipH="1">
            <a:off x="-5121" y="2376829"/>
            <a:ext cx="9088048" cy="91440"/>
          </a:xfrm>
          <a:prstGeom prst="rect">
            <a:avLst/>
          </a:prstGeom>
          <a:solidFill>
            <a:srgbClr val="374781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33221476" name="Google Shape;36;p19"/>
          <p:cNvSpPr/>
          <p:nvPr/>
        </p:nvSpPr>
        <p:spPr bwMode="auto">
          <a:xfrm>
            <a:off x="-4274" y="2331110"/>
            <a:ext cx="9087201" cy="45718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5551163" name="Google Shape;37;p19"/>
          <p:cNvSpPr/>
          <p:nvPr/>
        </p:nvSpPr>
        <p:spPr bwMode="auto">
          <a:xfrm>
            <a:off x="-5121" y="2468269"/>
            <a:ext cx="9088048" cy="45720"/>
          </a:xfrm>
          <a:prstGeom prst="rect">
            <a:avLst/>
          </a:prstGeom>
          <a:solidFill>
            <a:srgbClr val="BACF43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18128072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 Content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734067" name="Google Shape;39;p2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704594704" name="Google Shape;40;p20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99" algn="l">
              <a:lnSpc>
                <a:spcPct val="100000"/>
              </a:lnSpc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400">
                <a:latin typeface="Helvetica"/>
                <a:ea typeface="Helvetica"/>
                <a:cs typeface="Helvetica"/>
              </a:defRPr>
            </a:lvl1pPr>
            <a:lvl2pPr marL="914400" lvl="1" indent="-380999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Helvetica"/>
                <a:ea typeface="Helvetica"/>
                <a:cs typeface="Helvetica"/>
              </a:defRPr>
            </a:lvl2pPr>
            <a:lvl3pPr marL="1371600" lvl="2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07970065" name="Google Shape;41;p20"/>
          <p:cNvSpPr txBox="1">
            <a:spLocks noGrp="1"/>
          </p:cNvSpPr>
          <p:nvPr>
            <p:ph type="body" idx="2"/>
          </p:nvPr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399" algn="l">
              <a:lnSpc>
                <a:spcPct val="100000"/>
              </a:lnSpc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400">
                <a:latin typeface="Helvetica"/>
                <a:ea typeface="Helvetica"/>
                <a:cs typeface="Helvetica"/>
              </a:defRPr>
            </a:lvl1pPr>
            <a:lvl2pPr marL="914400" lvl="1" indent="-380999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latin typeface="Helvetica"/>
                <a:ea typeface="Helvetica"/>
                <a:cs typeface="Helvetica"/>
              </a:defRPr>
            </a:lvl2pPr>
            <a:lvl3pPr marL="1371600" lvl="2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89976710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t with Caption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3177470" name="Google Shape;55;p22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9844256" name="Google Shape;56;p22"/>
          <p:cNvSpPr txBox="1">
            <a:spLocks noGrp="1"/>
          </p:cNvSpPr>
          <p:nvPr>
            <p:ph type="body" idx="1"/>
          </p:nvPr>
        </p:nvSpPr>
        <p:spPr bwMode="auto"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98" algn="l">
              <a:lnSpc>
                <a:spcPct val="100000"/>
              </a:lnSpc>
              <a:spcBef>
                <a:spcPts val="639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Helvetica"/>
                <a:ea typeface="Helvetica"/>
                <a:cs typeface="Helvetica"/>
              </a:defRPr>
            </a:lvl1pPr>
            <a:lvl2pPr marL="914400" lvl="1" indent="-406399" algn="l">
              <a:lnSpc>
                <a:spcPct val="100000"/>
              </a:lnSpc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>
                <a:latin typeface="Helvetica"/>
                <a:ea typeface="Helvetica"/>
                <a:cs typeface="Helvetica"/>
              </a:defRPr>
            </a:lvl2pPr>
            <a:lvl3pPr marL="1371600" lvl="2" indent="-380999" algn="l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/>
                <a:ea typeface="Helvetica"/>
                <a:cs typeface="Helvetica"/>
              </a:defRPr>
            </a:lvl3pPr>
            <a:lvl4pPr marL="1828800" lvl="3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Helvetica"/>
                <a:ea typeface="Helvetica"/>
                <a:cs typeface="Helvetica"/>
              </a:defRPr>
            </a:lvl4pPr>
            <a:lvl5pPr marL="2286000" lvl="4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Helvetica"/>
                <a:ea typeface="Helvetica"/>
                <a:cs typeface="Helvetica"/>
              </a:defRPr>
            </a:lvl5pPr>
            <a:lvl6pPr marL="2743200" lvl="5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6pPr>
            <a:lvl7pPr marL="3200400" lvl="6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7pPr>
            <a:lvl8pPr marL="3657600" lvl="7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8pPr>
            <a:lvl9pPr marL="4114800" lvl="8" indent="-355599" algn="l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7929221" name="Google Shape;57;p22"/>
          <p:cNvSpPr txBox="1">
            <a:spLocks noGrp="1"/>
          </p:cNvSpPr>
          <p:nvPr>
            <p:ph type="body" idx="2"/>
          </p:nvPr>
        </p:nvSpPr>
        <p:spPr bwMode="auto"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Helvetica"/>
                <a:ea typeface="Helvetica"/>
                <a:cs typeface="Helvetica"/>
              </a:defRPr>
            </a:lvl1pPr>
            <a:lvl2pPr marL="914400" lvl="1" indent="-228600" algn="l">
              <a:lnSpc>
                <a:spcPct val="100000"/>
              </a:lnSpc>
              <a:spcBef>
                <a:spcPts val="23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/>
                <a:ea typeface="Helvetica"/>
                <a:cs typeface="Helvetica"/>
              </a:defRPr>
            </a:lvl2pPr>
            <a:lvl3pPr marL="1371600" lvl="2" indent="-228600" algn="l">
              <a:lnSpc>
                <a:spcPct val="100000"/>
              </a:lnSpc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Helvetica"/>
                <a:ea typeface="Helvetica"/>
                <a:cs typeface="Helvetica"/>
              </a:defRPr>
            </a:lvl3pPr>
            <a:lvl4pPr marL="1828800" lvl="3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4pPr>
            <a:lvl5pPr marL="2286000" lvl="4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5pPr>
            <a:lvl6pPr marL="2743200" lvl="5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6pPr>
            <a:lvl7pPr marL="3200400" lvl="6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7pPr>
            <a:lvl8pPr marL="3657600" lvl="7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8pPr>
            <a:lvl9pPr marL="4114800" lvl="8" indent="-228600" algn="l">
              <a:lnSpc>
                <a:spcPct val="100000"/>
              </a:lnSpc>
              <a:spcBef>
                <a:spcPts val="179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39766487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Vertical Text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658231" name="Google Shape;69;p24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448455482" name="Google Shape;70;p24"/>
          <p:cNvSpPr txBox="1">
            <a:spLocks noGrp="1"/>
          </p:cNvSpPr>
          <p:nvPr>
            <p:ph type="body" idx="1"/>
          </p:nvPr>
        </p:nvSpPr>
        <p:spPr bwMode="auto"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Helvetica"/>
                <a:ea typeface="Helvetica"/>
                <a:cs typeface="Helvetica"/>
              </a:defRPr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Helvetica"/>
                <a:ea typeface="Helvetica"/>
                <a:cs typeface="Helvetica"/>
              </a:defRPr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32103632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 Title and Text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8061683" name="Google Shape;75;p25"/>
          <p:cNvSpPr txBox="1">
            <a:spLocks noGrp="1"/>
          </p:cNvSpPr>
          <p:nvPr>
            <p:ph type="title"/>
          </p:nvPr>
        </p:nvSpPr>
        <p:spPr bwMode="auto"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b="1" i="0" u="none" strike="noStrike" cap="none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382400593" name="Google Shape;76;p25"/>
          <p:cNvSpPr txBox="1">
            <a:spLocks noGrp="1"/>
          </p:cNvSpPr>
          <p:nvPr>
            <p:ph type="body" idx="1"/>
          </p:nvPr>
        </p:nvSpPr>
        <p:spPr bwMode="auto"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/>
                <a:ea typeface="Helvetica"/>
                <a:cs typeface="Helvetica"/>
              </a:defRPr>
            </a:lvl1pPr>
            <a:lvl2pPr marL="914400" lvl="1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26778320" name="Google Shape;30;p18"/>
          <p:cNvSpPr txBox="1">
            <a:spLocks noGrp="1"/>
          </p:cNvSpPr>
          <p:nvPr>
            <p:ph type="ftr" idx="11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7BB">
            <a:alpha val="49999"/>
          </a:srgb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118365" name="Google Shape;10;p14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ln>
                  <a:noFill/>
                </a:ln>
                <a:solidFill>
                  <a:schemeClr val="accent1"/>
                </a:solidFill>
                <a:latin typeface="Helvetica"/>
                <a:ea typeface="Helvetica"/>
                <a:cs typeface="Helvetica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0538540" name="Google Shape;11;p14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798" algn="l" rtl="0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Helvetica"/>
                <a:ea typeface="Helvetica"/>
                <a:cs typeface="Helvetica"/>
              </a:defRPr>
            </a:lvl1pPr>
            <a:lvl2pPr marL="914400" marR="0" lvl="1" indent="-406398" algn="l" rtl="0">
              <a:lnSpc>
                <a:spcPct val="100000"/>
              </a:lnSpc>
              <a:spcBef>
                <a:spcPts val="558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80998" algn="l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55599" algn="l" rtl="0">
              <a:lnSpc>
                <a:spcPct val="100000"/>
              </a:lnSpc>
              <a:spcBef>
                <a:spcPts val="39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1639066238" name="Google Shape;14;p14"/>
          <p:cNvSpPr/>
          <p:nvPr/>
        </p:nvSpPr>
        <p:spPr bwMode="auto">
          <a:xfrm>
            <a:off x="146304" y="6210300"/>
            <a:ext cx="457200" cy="457200"/>
          </a:xfrm>
          <a:prstGeom prst="ellipse">
            <a:avLst/>
          </a:prstGeom>
          <a:solidFill>
            <a:srgbClr val="37478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fld id="{00000000-1234-1234-1234-123412341234}" type="slidenum">
              <a:rPr lang="fr-CA" sz="1200" b="0" i="0" u="none" strike="noStrike" cap="none">
                <a:solidFill>
                  <a:srgbClr val="FFFFFF"/>
                </a:solidFill>
                <a:latin typeface="Helvetica"/>
                <a:ea typeface="Helvetica"/>
                <a:cs typeface="Helvetica"/>
              </a:rPr>
              <a:t>‹#›</a:t>
            </a:fld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42316685" name="Google Shape;30;p18"/>
          <p:cNvSpPr txBox="1">
            <a:spLocks noGrp="1"/>
          </p:cNvSpPr>
          <p:nvPr>
            <p:ph type="ftr" idx="3"/>
          </p:nvPr>
        </p:nvSpPr>
        <p:spPr bwMode="auto">
          <a:xfrm>
            <a:off x="5791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endParaRPr lang="en-US"/>
          </a:p>
        </p:txBody>
      </p:sp>
      <p:sp>
        <p:nvSpPr>
          <p:cNvPr id="1752695042" name="Oval 1752695041"/>
          <p:cNvSpPr/>
          <p:nvPr/>
        </p:nvSpPr>
        <p:spPr bwMode="auto">
          <a:xfrm>
            <a:off x="174067" y="6572250"/>
            <a:ext cx="129885" cy="129885"/>
          </a:xfrm>
          <a:prstGeom prst="ellipse">
            <a:avLst/>
          </a:prstGeom>
          <a:solidFill>
            <a:srgbClr val="00A3DA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blue and green logo&#10;&#10;AI-generated content may be incorrect.">
            <a:extLst>
              <a:ext uri="{FF2B5EF4-FFF2-40B4-BE49-F238E27FC236}">
                <a16:creationId xmlns:a16="http://schemas.microsoft.com/office/drawing/2014/main" id="{4F1589A4-87C3-1915-8A0A-AE1CE3C02F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1267" y="5886305"/>
            <a:ext cx="1105190" cy="110519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1" i="0" u="none" strike="noStrike" cap="none">
          <a:solidFill>
            <a:srgbClr val="374781"/>
          </a:solidFill>
          <a:latin typeface="+mj-lt"/>
          <a:ea typeface="Calibri"/>
          <a:cs typeface="Calibri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374781"/>
          </a:solidFill>
          <a:latin typeface="+mn-lt"/>
          <a:ea typeface="Arial"/>
          <a:cs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dasafetycouncil.org/conseils-de-securite-pour-la-marche-en-hiver/?lang=fr" TargetMode="External"/><Relationship Id="rId7" Type="http://schemas.openxmlformats.org/officeDocument/2006/relationships/hyperlink" Target="http://www.peocanada.com/peo-blog/9-winter-safety-tips-you-didnt-know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calgary.ca/safety/home/report-accident-incident-oars/safe-winter-walking" TargetMode="External"/><Relationship Id="rId5" Type="http://schemas.openxmlformats.org/officeDocument/2006/relationships/hyperlink" Target="http://www.toronto.ca/legdocs/mmis/2016/pw/bgrd/backgroundfile-98004.pdf" TargetMode="External"/><Relationship Id="rId4" Type="http://schemas.openxmlformats.org/officeDocument/2006/relationships/hyperlink" Target="https://myhealth.alberta.ca/Alberta/Pages/winter-walking-tips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7F3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3C02E-726B-A4B1-2731-995D5BE2745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F3A0278A-D8FC-5119-E67C-20367494F059}"/>
              </a:ext>
            </a:extLst>
          </p:cNvPr>
          <p:cNvSpPr/>
          <p:nvPr/>
        </p:nvSpPr>
        <p:spPr bwMode="auto">
          <a:xfrm>
            <a:off x="6420650" y="2929094"/>
            <a:ext cx="1210121" cy="1210121"/>
          </a:xfrm>
          <a:prstGeom prst="ellips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BB3BEF-0AF3-1753-E2A1-416FC4AC8590}"/>
              </a:ext>
            </a:extLst>
          </p:cNvPr>
          <p:cNvSpPr/>
          <p:nvPr/>
        </p:nvSpPr>
        <p:spPr bwMode="auto">
          <a:xfrm>
            <a:off x="3534052" y="3432144"/>
            <a:ext cx="1034891" cy="1034891"/>
          </a:xfrm>
          <a:prstGeom prst="ellips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3CEB85-6303-A82B-65C1-17B89A9D1B31}"/>
              </a:ext>
            </a:extLst>
          </p:cNvPr>
          <p:cNvSpPr/>
          <p:nvPr/>
        </p:nvSpPr>
        <p:spPr bwMode="auto">
          <a:xfrm>
            <a:off x="4749244" y="3149321"/>
            <a:ext cx="1548525" cy="1548525"/>
          </a:xfrm>
          <a:prstGeom prst="ellipse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055300" name="Google Shape;86;p1">
            <a:extLst>
              <a:ext uri="{FF2B5EF4-FFF2-40B4-BE49-F238E27FC236}">
                <a16:creationId xmlns:a16="http://schemas.microsoft.com/office/drawing/2014/main" id="{F5D02492-76E3-C860-892C-D8664F28C163}"/>
              </a:ext>
            </a:extLst>
          </p:cNvPr>
          <p:cNvSpPr txBox="1"/>
          <p:nvPr/>
        </p:nvSpPr>
        <p:spPr bwMode="auto">
          <a:xfrm>
            <a:off x="585787" y="6657975"/>
            <a:ext cx="184730" cy="36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71441143" name="Google Shape;27;p18">
            <a:extLst>
              <a:ext uri="{FF2B5EF4-FFF2-40B4-BE49-F238E27FC236}">
                <a16:creationId xmlns:a16="http://schemas.microsoft.com/office/drawing/2014/main" id="{A09D1537-63D5-B62B-5F44-C52347B0B8C4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35602" y="1107647"/>
            <a:ext cx="8489801" cy="1210121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compatLnSpc="0">
            <a:normAutofit fontScale="90000"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rgbClr val="374781"/>
                </a:solidFill>
                <a:latin typeface="Helvetica"/>
                <a:ea typeface="Helvetica"/>
                <a:cs typeface="Helvetic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en-US" sz="5400" b="1" i="0" u="none" strike="noStrike" cap="none" spc="0" dirty="0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La </a:t>
            </a:r>
            <a:r>
              <a:rPr lang="en-US" sz="5400" b="1" i="0" u="none" strike="noStrike" cap="none" spc="0" dirty="0" err="1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marche</a:t>
            </a:r>
            <a:r>
              <a:rPr lang="en-US" sz="5400" b="1" i="0" u="none" strike="noStrike" cap="none" spc="0" dirty="0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 </a:t>
            </a:r>
            <a:r>
              <a:rPr lang="en-US" sz="5400" b="1" i="0" u="none" strike="noStrike" cap="none" spc="0" dirty="0" err="1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en</a:t>
            </a:r>
            <a:r>
              <a:rPr lang="en-US" sz="5400" b="1" i="0" u="none" strike="noStrike" cap="none" spc="0" dirty="0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 hiver </a:t>
            </a:r>
            <a:br>
              <a:rPr lang="en-US" sz="5400" b="1" i="0" u="none" strike="noStrike" cap="none" spc="0" dirty="0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</a:br>
            <a:r>
              <a:rPr lang="en-US" sz="5400" b="1" i="0" u="none" strike="noStrike" cap="none" spc="0" dirty="0" err="1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en</a:t>
            </a:r>
            <a:r>
              <a:rPr lang="en-US" sz="5400" b="1" i="0" u="none" strike="noStrike" cap="none" spc="0" dirty="0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 toute </a:t>
            </a:r>
            <a:r>
              <a:rPr lang="en-US" sz="5400" b="1" i="0" u="none" strike="noStrike" cap="none" spc="0" dirty="0" err="1">
                <a:ln>
                  <a:noFill/>
                </a:ln>
                <a:solidFill>
                  <a:srgbClr val="374781"/>
                </a:solidFill>
                <a:latin typeface="Helvetica"/>
                <a:ea typeface="Helvetica"/>
                <a:cs typeface="Helvetica"/>
              </a:rPr>
              <a:t>sécurité</a:t>
            </a:r>
            <a:endParaRPr sz="5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7DD8FD-DD18-464A-2B00-610FC4ABACA7}"/>
              </a:ext>
            </a:extLst>
          </p:cNvPr>
          <p:cNvSpPr/>
          <p:nvPr/>
        </p:nvSpPr>
        <p:spPr>
          <a:xfrm>
            <a:off x="-394469" y="3193512"/>
            <a:ext cx="1460142" cy="1460142"/>
          </a:xfrm>
          <a:prstGeom prst="ellipse">
            <a:avLst/>
          </a:prstGeom>
          <a:solidFill>
            <a:srgbClr val="2644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B6B89C-3461-C784-68C7-F1C33CD5261D}"/>
              </a:ext>
            </a:extLst>
          </p:cNvPr>
          <p:cNvSpPr/>
          <p:nvPr/>
        </p:nvSpPr>
        <p:spPr bwMode="auto">
          <a:xfrm>
            <a:off x="8114180" y="2627783"/>
            <a:ext cx="1210121" cy="1210121"/>
          </a:xfrm>
          <a:prstGeom prst="ellipse">
            <a:avLst/>
          </a:prstGeom>
          <a:solidFill>
            <a:srgbClr val="B5C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AE8596-95E5-1483-AAD9-0B25A53D950A}"/>
              </a:ext>
            </a:extLst>
          </p:cNvPr>
          <p:cNvSpPr/>
          <p:nvPr/>
        </p:nvSpPr>
        <p:spPr bwMode="auto">
          <a:xfrm>
            <a:off x="1986499" y="3122013"/>
            <a:ext cx="613973" cy="613973"/>
          </a:xfrm>
          <a:prstGeom prst="ellipse">
            <a:avLst/>
          </a:prstGeom>
          <a:solidFill>
            <a:srgbClr val="00A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96157C-A9DB-46D6-BB4F-386CCB92524B}"/>
              </a:ext>
            </a:extLst>
          </p:cNvPr>
          <p:cNvSpPr/>
          <p:nvPr/>
        </p:nvSpPr>
        <p:spPr bwMode="auto">
          <a:xfrm>
            <a:off x="6543530" y="2658895"/>
            <a:ext cx="490426" cy="490426"/>
          </a:xfrm>
          <a:prstGeom prst="ellipse">
            <a:avLst/>
          </a:prstGeom>
          <a:solidFill>
            <a:srgbClr val="2644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8AE6CD-6507-6215-F3FF-DE6724C14A62}"/>
              </a:ext>
            </a:extLst>
          </p:cNvPr>
          <p:cNvSpPr/>
          <p:nvPr/>
        </p:nvSpPr>
        <p:spPr bwMode="auto">
          <a:xfrm>
            <a:off x="3928616" y="2448533"/>
            <a:ext cx="697747" cy="697747"/>
          </a:xfrm>
          <a:prstGeom prst="ellipse">
            <a:avLst/>
          </a:prstGeom>
          <a:solidFill>
            <a:srgbClr val="B5CF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older people laughing&#10;&#10;AI-generated content may be incorrect.">
            <a:extLst>
              <a:ext uri="{FF2B5EF4-FFF2-40B4-BE49-F238E27FC236}">
                <a16:creationId xmlns:a16="http://schemas.microsoft.com/office/drawing/2014/main" id="{03F87CF7-A320-AA06-463F-21BD79D4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429"/>
          <a:stretch>
            <a:fillRect/>
          </a:stretch>
        </p:blipFill>
        <p:spPr>
          <a:xfrm>
            <a:off x="-24389" y="3032795"/>
            <a:ext cx="9186664" cy="3852916"/>
          </a:xfrm>
          <a:prstGeom prst="rect">
            <a:avLst/>
          </a:prstGeom>
        </p:spPr>
      </p:pic>
      <p:pic>
        <p:nvPicPr>
          <p:cNvPr id="4" name="Picture 3" descr="A blue and green logo&#10;&#10;AI-generated content may be incorrect.">
            <a:extLst>
              <a:ext uri="{FF2B5EF4-FFF2-40B4-BE49-F238E27FC236}">
                <a16:creationId xmlns:a16="http://schemas.microsoft.com/office/drawing/2014/main" id="{E1EDA2BD-9977-E03B-8D76-8A1AA0180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389" y="-570420"/>
            <a:ext cx="2448533" cy="24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4912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B413F-D9D0-06B8-0C44-D5CC0640C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AC3B-F7C4-6BEE-1A54-8DBF0857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Après </a:t>
            </a:r>
            <a:r>
              <a:rPr lang="en-US" sz="4800" dirty="0" err="1"/>
              <a:t>votre</a:t>
            </a:r>
            <a:r>
              <a:rPr lang="en-US" sz="4800" dirty="0"/>
              <a:t> </a:t>
            </a:r>
            <a:r>
              <a:rPr lang="en-US" sz="4800" dirty="0" err="1"/>
              <a:t>marche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3A92E-B939-FE2E-3B96-FC7887200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3741313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Notez</a:t>
            </a:r>
            <a:r>
              <a:rPr lang="en-CA" sz="3600" dirty="0"/>
              <a:t> comment vous vous </a:t>
            </a:r>
            <a:r>
              <a:rPr lang="en-CA" sz="3600" dirty="0" err="1"/>
              <a:t>sentez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Buvez</a:t>
            </a:r>
            <a:r>
              <a:rPr lang="en-CA" sz="3600" dirty="0"/>
              <a:t> un bon verre </a:t>
            </a:r>
            <a:r>
              <a:rPr lang="en-CA" sz="3600" dirty="0" err="1"/>
              <a:t>d’eau</a:t>
            </a:r>
            <a:r>
              <a:rPr lang="en-CA" sz="3600" dirty="0"/>
              <a:t>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  <p:pic>
        <p:nvPicPr>
          <p:cNvPr id="6" name="Picture 5" descr="An old person drinking water from a glass&#10;&#10;AI-generated content may be incorrect.">
            <a:extLst>
              <a:ext uri="{FF2B5EF4-FFF2-40B4-BE49-F238E27FC236}">
                <a16:creationId xmlns:a16="http://schemas.microsoft.com/office/drawing/2014/main" id="{4C418C98-BB6E-587F-86A7-800103A1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512" y="1824483"/>
            <a:ext cx="4701647" cy="3516440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293551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DD5F3-3FFA-5BC2-CA8B-5DBEFA877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09D9-D365-2417-6579-CD2C4507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Conseils </a:t>
            </a:r>
            <a:r>
              <a:rPr lang="en-US" sz="4800" dirty="0" err="1"/>
              <a:t>utiles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F8388-DE14-814C-4170-DD7487970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Tenez </a:t>
            </a:r>
            <a:r>
              <a:rPr lang="en-CA" sz="3600" dirty="0" err="1"/>
              <a:t>votre</a:t>
            </a:r>
            <a:r>
              <a:rPr lang="en-CA" sz="3600" dirty="0"/>
              <a:t> </a:t>
            </a:r>
            <a:r>
              <a:rPr lang="en-CA" sz="3600" dirty="0" err="1"/>
              <a:t>médecin</a:t>
            </a:r>
            <a:r>
              <a:rPr lang="en-CA" sz="3600" dirty="0"/>
              <a:t> </a:t>
            </a:r>
            <a:r>
              <a:rPr lang="en-CA" sz="3600" dirty="0" err="1"/>
              <a:t>informé</a:t>
            </a:r>
            <a:r>
              <a:rPr lang="en-CA" sz="3600" dirty="0"/>
              <a:t> de </a:t>
            </a:r>
            <a:r>
              <a:rPr lang="en-CA" sz="3600" dirty="0" err="1"/>
              <a:t>l’intensité</a:t>
            </a:r>
            <a:r>
              <a:rPr lang="en-CA" sz="3600" dirty="0"/>
              <a:t> de </a:t>
            </a:r>
            <a:r>
              <a:rPr lang="en-CA" sz="3600" dirty="0" err="1"/>
              <a:t>votre</a:t>
            </a:r>
            <a:r>
              <a:rPr lang="en-CA" sz="3600" dirty="0"/>
              <a:t> </a:t>
            </a:r>
            <a:r>
              <a:rPr lang="en-CA" sz="3600" dirty="0" err="1"/>
              <a:t>activité</a:t>
            </a:r>
            <a:r>
              <a:rPr lang="en-CA" sz="3600" dirty="0"/>
              <a:t> physique.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Si vous vous </a:t>
            </a:r>
            <a:r>
              <a:rPr lang="en-CA" sz="3600" dirty="0" err="1"/>
              <a:t>retrouvez</a:t>
            </a:r>
            <a:r>
              <a:rPr lang="en-CA" sz="3600" dirty="0"/>
              <a:t> sur </a:t>
            </a:r>
            <a:r>
              <a:rPr lang="en-CA" sz="3600" dirty="0" err="1"/>
              <a:t>une</a:t>
            </a:r>
            <a:r>
              <a:rPr lang="en-CA" sz="3600" dirty="0"/>
              <a:t> plaque de glace, </a:t>
            </a:r>
            <a:r>
              <a:rPr lang="en-CA" sz="3600" dirty="0" err="1"/>
              <a:t>avancez</a:t>
            </a:r>
            <a:r>
              <a:rPr lang="en-CA" sz="3600" dirty="0"/>
              <a:t> à petits pas </a:t>
            </a:r>
            <a:r>
              <a:rPr lang="en-CA" sz="3600" dirty="0" err="1"/>
              <a:t>lentement</a:t>
            </a:r>
            <a:r>
              <a:rPr lang="en-CA" sz="3600" dirty="0"/>
              <a:t> </a:t>
            </a:r>
            <a:r>
              <a:rPr lang="en-CA" sz="3600" dirty="0" err="1"/>
              <a:t>en</a:t>
            </a:r>
            <a:r>
              <a:rPr lang="en-CA" sz="3600" dirty="0"/>
              <a:t> gardant les </a:t>
            </a:r>
            <a:r>
              <a:rPr lang="en-CA" sz="3600" dirty="0" err="1"/>
              <a:t>genoux</a:t>
            </a:r>
            <a:r>
              <a:rPr lang="en-CA" sz="3600" dirty="0"/>
              <a:t> </a:t>
            </a:r>
            <a:r>
              <a:rPr lang="en-CA" sz="3600" dirty="0" err="1"/>
              <a:t>détendus</a:t>
            </a:r>
            <a:r>
              <a:rPr lang="en-CA" sz="3600" dirty="0"/>
              <a:t>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00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F047-D708-44FE-43EC-609099C1D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B54C-DBD1-8373-CBD6-D1D0FBE8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err="1"/>
              <a:t>D’autres</a:t>
            </a:r>
            <a:r>
              <a:rPr lang="en-US" sz="4800" dirty="0"/>
              <a:t> suggestions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BD4D6-C214-F5D2-25E0-E68DBE2A4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Quand il fait noir, il est plus difficile de </a:t>
            </a:r>
            <a:r>
              <a:rPr lang="en-CA" sz="3600" dirty="0" err="1"/>
              <a:t>distinguer</a:t>
            </a:r>
            <a:r>
              <a:rPr lang="en-CA" sz="3600" dirty="0"/>
              <a:t> les sources de danger et de vous faire voir, par </a:t>
            </a:r>
            <a:r>
              <a:rPr lang="en-CA" sz="3600" dirty="0" err="1"/>
              <a:t>exemple</a:t>
            </a:r>
            <a:r>
              <a:rPr lang="en-CA" sz="3600" dirty="0"/>
              <a:t> par les </a:t>
            </a:r>
            <a:r>
              <a:rPr lang="en-CA" sz="3600" dirty="0" err="1"/>
              <a:t>conducteurs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Faites</a:t>
            </a:r>
            <a:r>
              <a:rPr lang="en-CA" sz="3600" dirty="0"/>
              <a:t> </a:t>
            </a:r>
            <a:r>
              <a:rPr lang="en-CA" sz="3600" dirty="0" err="1"/>
              <a:t>toujours</a:t>
            </a:r>
            <a:r>
              <a:rPr lang="en-CA" sz="3600" dirty="0"/>
              <a:t> plus attention </a:t>
            </a:r>
            <a:r>
              <a:rPr lang="en-CA" sz="3600" dirty="0" err="1"/>
              <a:t>en</a:t>
            </a:r>
            <a:r>
              <a:rPr lang="en-CA" sz="3600" dirty="0"/>
              <a:t> </a:t>
            </a:r>
            <a:r>
              <a:rPr lang="en-CA" sz="3600" dirty="0" err="1"/>
              <a:t>posant</a:t>
            </a:r>
            <a:r>
              <a:rPr lang="en-CA" sz="3600" dirty="0"/>
              <a:t> le pied sur la </a:t>
            </a:r>
            <a:r>
              <a:rPr lang="en-CA" sz="3600" dirty="0" err="1"/>
              <a:t>dernière</a:t>
            </a:r>
            <a:r>
              <a:rPr lang="en-CA" sz="3600" dirty="0"/>
              <a:t> </a:t>
            </a:r>
            <a:r>
              <a:rPr lang="en-CA" sz="3600" dirty="0" err="1"/>
              <a:t>marche</a:t>
            </a:r>
            <a:r>
              <a:rPr lang="en-CA" sz="3600" dirty="0"/>
              <a:t>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2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A357-FDA9-0B84-076C-ABD47071C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E702-AAE2-D888-BA8B-77DD238D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Les </a:t>
            </a:r>
            <a:r>
              <a:rPr lang="en-US" sz="4800" dirty="0" err="1"/>
              <a:t>effets</a:t>
            </a:r>
            <a:r>
              <a:rPr lang="en-US" sz="4800" dirty="0"/>
              <a:t> de </a:t>
            </a:r>
            <a:r>
              <a:rPr lang="en-US" sz="4800" dirty="0" err="1"/>
              <a:t>votre</a:t>
            </a:r>
            <a:r>
              <a:rPr lang="en-US" sz="4800" dirty="0"/>
              <a:t> </a:t>
            </a:r>
            <a:r>
              <a:rPr lang="en-US" sz="4800" dirty="0" err="1"/>
              <a:t>marche</a:t>
            </a:r>
            <a:r>
              <a:rPr lang="en-US" sz="4800" dirty="0"/>
              <a:t>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DB7B5-93C8-1481-F461-ED9B42A7F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07350"/>
            <a:ext cx="8229600" cy="4799966"/>
          </a:xfrm>
        </p:spPr>
        <p:txBody>
          <a:bodyPr>
            <a:normAutofit fontScale="92500" lnSpcReduction="10000"/>
          </a:bodyPr>
          <a:lstStyle/>
          <a:p>
            <a:pPr marL="114300" indent="0">
              <a:spcAft>
                <a:spcPts val="1200"/>
              </a:spcAft>
              <a:buClr>
                <a:srgbClr val="264484"/>
              </a:buClr>
              <a:buSzPct val="125000"/>
              <a:buNone/>
              <a:defRPr/>
            </a:pPr>
            <a:r>
              <a:rPr lang="en-CA" sz="3600" dirty="0"/>
              <a:t>La </a:t>
            </a:r>
            <a:r>
              <a:rPr lang="en-CA" sz="3600" dirty="0" err="1"/>
              <a:t>marche</a:t>
            </a:r>
            <a:r>
              <a:rPr lang="en-CA" sz="3600" dirty="0"/>
              <a:t> a un </a:t>
            </a:r>
            <a:r>
              <a:rPr lang="en-CA" sz="3600" dirty="0" err="1"/>
              <a:t>effet</a:t>
            </a:r>
            <a:r>
              <a:rPr lang="en-CA" sz="3600" dirty="0"/>
              <a:t> </a:t>
            </a:r>
            <a:r>
              <a:rPr lang="en-CA" sz="3600" dirty="0" err="1"/>
              <a:t>bénéfique</a:t>
            </a:r>
            <a:r>
              <a:rPr lang="en-CA" sz="3600" dirty="0"/>
              <a:t> sur </a:t>
            </a:r>
            <a:r>
              <a:rPr lang="en-CA" sz="3600" dirty="0" err="1"/>
              <a:t>votre</a:t>
            </a:r>
            <a:r>
              <a:rPr lang="en-CA" sz="3600" dirty="0"/>
              <a:t> santé </a:t>
            </a:r>
            <a:r>
              <a:rPr lang="en-CA" sz="3600" dirty="0" err="1"/>
              <a:t>mentale</a:t>
            </a:r>
            <a:r>
              <a:rPr lang="en-CA" sz="3600" dirty="0"/>
              <a:t>, </a:t>
            </a:r>
            <a:r>
              <a:rPr lang="en-CA" sz="3600" dirty="0" err="1"/>
              <a:t>sociale</a:t>
            </a:r>
            <a:r>
              <a:rPr lang="en-CA" sz="3600" dirty="0"/>
              <a:t> et physique. Elle </a:t>
            </a:r>
            <a:r>
              <a:rPr lang="en-CA" sz="3600" dirty="0" err="1"/>
              <a:t>favorise</a:t>
            </a:r>
            <a:r>
              <a:rPr lang="en-CA" sz="3600" dirty="0"/>
              <a:t> </a:t>
            </a:r>
            <a:r>
              <a:rPr lang="en-CA" sz="3600" dirty="0" err="1"/>
              <a:t>votre</a:t>
            </a:r>
            <a:r>
              <a:rPr lang="en-CA" sz="3600" dirty="0"/>
              <a:t> </a:t>
            </a:r>
            <a:r>
              <a:rPr lang="en-CA" sz="3600" dirty="0" err="1"/>
              <a:t>équilibre</a:t>
            </a:r>
            <a:r>
              <a:rPr lang="en-CA" sz="3600" dirty="0"/>
              <a:t>, </a:t>
            </a:r>
            <a:r>
              <a:rPr lang="en-CA" sz="3600" dirty="0" err="1"/>
              <a:t>votre</a:t>
            </a:r>
            <a:r>
              <a:rPr lang="en-CA" sz="3600" dirty="0"/>
              <a:t> posture et </a:t>
            </a:r>
            <a:r>
              <a:rPr lang="en-CA" sz="3600" dirty="0" err="1"/>
              <a:t>votre</a:t>
            </a:r>
            <a:r>
              <a:rPr lang="en-CA" sz="3600" dirty="0"/>
              <a:t> force </a:t>
            </a:r>
            <a:r>
              <a:rPr lang="en-CA" sz="3600" dirty="0" err="1"/>
              <a:t>musculaire</a:t>
            </a:r>
            <a:r>
              <a:rPr lang="en-CA" sz="3600" dirty="0"/>
              <a:t>. Elle </a:t>
            </a:r>
            <a:r>
              <a:rPr lang="en-CA" sz="3600" dirty="0" err="1"/>
              <a:t>diminue</a:t>
            </a:r>
            <a:r>
              <a:rPr lang="en-CA" sz="3600" dirty="0"/>
              <a:t> le </a:t>
            </a:r>
            <a:r>
              <a:rPr lang="en-CA" sz="3600" dirty="0" err="1"/>
              <a:t>risque</a:t>
            </a:r>
            <a:r>
              <a:rPr lang="en-CA" sz="3600" dirty="0"/>
              <a:t> de </a:t>
            </a:r>
            <a:r>
              <a:rPr lang="en-CA" sz="3600" dirty="0" err="1"/>
              <a:t>développer</a:t>
            </a:r>
            <a:r>
              <a:rPr lang="en-CA" sz="3600" dirty="0"/>
              <a:t> </a:t>
            </a:r>
            <a:r>
              <a:rPr lang="en-CA" sz="3600" dirty="0" err="1"/>
              <a:t>une</a:t>
            </a:r>
            <a:r>
              <a:rPr lang="en-CA" sz="3600" dirty="0"/>
              <a:t> </a:t>
            </a:r>
            <a:r>
              <a:rPr lang="en-CA" sz="3600" dirty="0" err="1"/>
              <a:t>maladie</a:t>
            </a:r>
            <a:r>
              <a:rPr lang="en-CA" sz="3600" dirty="0"/>
              <a:t> </a:t>
            </a:r>
            <a:r>
              <a:rPr lang="en-CA" sz="3600" dirty="0" err="1"/>
              <a:t>coronarienne</a:t>
            </a:r>
            <a:r>
              <a:rPr lang="en-CA" sz="3600" dirty="0"/>
              <a:t>, </a:t>
            </a:r>
            <a:r>
              <a:rPr lang="en-CA" sz="3600" dirty="0" err="1"/>
              <a:t>l’hypertension</a:t>
            </a:r>
            <a:r>
              <a:rPr lang="en-CA" sz="3600" dirty="0"/>
              <a:t> et le </a:t>
            </a:r>
            <a:r>
              <a:rPr lang="en-CA" sz="3600" dirty="0" err="1"/>
              <a:t>diabète</a:t>
            </a:r>
            <a:r>
              <a:rPr lang="en-CA" sz="3600" dirty="0"/>
              <a:t>. Elle </a:t>
            </a:r>
            <a:r>
              <a:rPr lang="en-CA" sz="3600" dirty="0" err="1"/>
              <a:t>améliore</a:t>
            </a:r>
            <a:r>
              <a:rPr lang="en-CA" sz="3600" dirty="0"/>
              <a:t> la santé </a:t>
            </a:r>
            <a:r>
              <a:rPr lang="en-CA" sz="3600" dirty="0" err="1"/>
              <a:t>osseuse</a:t>
            </a:r>
            <a:r>
              <a:rPr lang="en-CA" sz="3600" dirty="0"/>
              <a:t> et </a:t>
            </a:r>
            <a:r>
              <a:rPr lang="en-CA" sz="3600" dirty="0" err="1"/>
              <a:t>réduit</a:t>
            </a:r>
            <a:r>
              <a:rPr lang="en-CA" sz="3600" dirty="0"/>
              <a:t> le </a:t>
            </a:r>
            <a:r>
              <a:rPr lang="en-CA" sz="3600" dirty="0" err="1"/>
              <a:t>risque</a:t>
            </a:r>
            <a:r>
              <a:rPr lang="en-CA" sz="3600" dirty="0"/>
              <a:t> de </a:t>
            </a:r>
            <a:r>
              <a:rPr lang="en-CA" sz="3600" dirty="0" err="1"/>
              <a:t>subir</a:t>
            </a:r>
            <a:r>
              <a:rPr lang="en-CA" sz="3600" dirty="0"/>
              <a:t> </a:t>
            </a:r>
            <a:r>
              <a:rPr lang="en-CA" sz="3600" dirty="0" err="1"/>
              <a:t>une</a:t>
            </a:r>
            <a:r>
              <a:rPr lang="en-CA" sz="3600" dirty="0"/>
              <a:t> fracture par suite </a:t>
            </a:r>
            <a:r>
              <a:rPr lang="en-CA" sz="3600" dirty="0" err="1"/>
              <a:t>d’une</a:t>
            </a:r>
            <a:r>
              <a:rPr lang="en-CA" sz="3600" dirty="0"/>
              <a:t> chute. </a:t>
            </a:r>
          </a:p>
          <a:p>
            <a:pPr marL="114300" indent="0">
              <a:spcAft>
                <a:spcPts val="1200"/>
              </a:spcAft>
              <a:buClr>
                <a:srgbClr val="264484"/>
              </a:buClr>
              <a:buSzPct val="125000"/>
              <a:buNone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1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2609378-B3F0-0A1E-6407-BD1D4CE225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BC4105B1-01DA-E354-B2DF-B1F23C16C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31520"/>
            <a:ext cx="8229600" cy="5394643"/>
          </a:xfrm>
        </p:spPr>
        <p:txBody>
          <a:bodyPr anchor="ctr"/>
          <a:lstStyle/>
          <a:p>
            <a:pPr marL="114300" indent="0" algn="ctr">
              <a:buNone/>
              <a:defRPr/>
            </a:pPr>
            <a:r>
              <a:rPr lang="en-CA" sz="4800" dirty="0" err="1"/>
              <a:t>Profitez</a:t>
            </a:r>
            <a:r>
              <a:rPr lang="en-CA" sz="4800" dirty="0"/>
              <a:t> des </a:t>
            </a:r>
            <a:r>
              <a:rPr lang="en-CA" sz="4800" dirty="0" err="1"/>
              <a:t>joies</a:t>
            </a:r>
            <a:r>
              <a:rPr lang="en-CA" sz="4800" dirty="0"/>
              <a:t> de la </a:t>
            </a:r>
            <a:r>
              <a:rPr lang="en-CA" sz="4800" dirty="0" err="1"/>
              <a:t>marche</a:t>
            </a:r>
            <a:r>
              <a:rPr lang="en-CA" sz="4800" dirty="0"/>
              <a:t> </a:t>
            </a:r>
            <a:r>
              <a:rPr lang="en-CA" sz="4800" dirty="0" err="1"/>
              <a:t>en</a:t>
            </a:r>
            <a:r>
              <a:rPr lang="en-CA" sz="4800" dirty="0"/>
              <a:t> hiver </a:t>
            </a:r>
            <a:r>
              <a:rPr lang="en-CA" sz="4800" dirty="0" err="1"/>
              <a:t>en</a:t>
            </a:r>
            <a:r>
              <a:rPr lang="en-CA" sz="4800" dirty="0"/>
              <a:t> toute </a:t>
            </a:r>
            <a:r>
              <a:rPr lang="en-CA" sz="4800" dirty="0" err="1"/>
              <a:t>sécurité</a:t>
            </a:r>
            <a:r>
              <a:rPr lang="en-CA" sz="4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1068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40A2-9A20-F3BB-DA64-36C20F5DF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DC7BF-4F3B-23E9-F2E4-5DCBE18B9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82752"/>
            <a:ext cx="8229600" cy="582136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Les </a:t>
            </a:r>
            <a:r>
              <a:rPr lang="en-CA" sz="3600" dirty="0" err="1"/>
              <a:t>ressources</a:t>
            </a:r>
            <a:r>
              <a:rPr lang="en-CA" sz="3600" dirty="0"/>
              <a:t> sur la </a:t>
            </a:r>
            <a:r>
              <a:rPr lang="en-CA" sz="3600" dirty="0" err="1"/>
              <a:t>marche</a:t>
            </a:r>
            <a:r>
              <a:rPr lang="en-CA" sz="3600" dirty="0"/>
              <a:t> </a:t>
            </a:r>
            <a:r>
              <a:rPr lang="en-CA" sz="3600" dirty="0" err="1"/>
              <a:t>en</a:t>
            </a:r>
            <a:r>
              <a:rPr lang="en-CA" sz="3600" dirty="0"/>
              <a:t> hiver </a:t>
            </a:r>
            <a:r>
              <a:rPr lang="en-CA" sz="3600" dirty="0" err="1"/>
              <a:t>en</a:t>
            </a:r>
            <a:r>
              <a:rPr lang="en-CA" sz="3600" dirty="0"/>
              <a:t> toute </a:t>
            </a:r>
            <a:r>
              <a:rPr lang="en-CA" sz="3600" dirty="0" err="1"/>
              <a:t>sécurité</a:t>
            </a:r>
            <a:r>
              <a:rPr lang="en-CA" sz="3600" dirty="0"/>
              <a:t> </a:t>
            </a:r>
            <a:r>
              <a:rPr lang="en-CA" sz="3600" dirty="0" err="1"/>
              <a:t>sont</a:t>
            </a:r>
            <a:r>
              <a:rPr lang="en-CA" sz="3600" dirty="0"/>
              <a:t> le fruit d’un effort </a:t>
            </a:r>
            <a:r>
              <a:rPr lang="en-CA" sz="3600" dirty="0" err="1"/>
              <a:t>collectif</a:t>
            </a:r>
            <a:r>
              <a:rPr lang="en-CA" sz="3600" dirty="0"/>
              <a:t> du Southwest Ontario Fall Prevention Network (SWOFPN).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Les </a:t>
            </a:r>
            <a:r>
              <a:rPr lang="en-CA" sz="3600" dirty="0" err="1"/>
              <a:t>membres</a:t>
            </a:r>
            <a:r>
              <a:rPr lang="en-CA" sz="3600" dirty="0"/>
              <a:t> du SWOFPN et de la </a:t>
            </a:r>
            <a:r>
              <a:rPr lang="en-CA" sz="3600" dirty="0" err="1"/>
              <a:t>Communauté</a:t>
            </a:r>
            <a:r>
              <a:rPr lang="en-CA" sz="3600" dirty="0"/>
              <a:t> </a:t>
            </a:r>
            <a:r>
              <a:rPr lang="en-CA" sz="3600" dirty="0" err="1"/>
              <a:t>engagée</a:t>
            </a:r>
            <a:r>
              <a:rPr lang="en-CA" sz="3600" dirty="0"/>
              <a:t> pour la </a:t>
            </a:r>
            <a:r>
              <a:rPr lang="en-CA" sz="3600" dirty="0" err="1"/>
              <a:t>prévention</a:t>
            </a:r>
            <a:r>
              <a:rPr lang="en-CA" sz="3600" dirty="0"/>
              <a:t> des chutes </a:t>
            </a:r>
            <a:r>
              <a:rPr lang="en-CA" sz="3600" dirty="0" err="1"/>
              <a:t>ont</a:t>
            </a:r>
            <a:r>
              <a:rPr lang="en-CA" sz="3600" dirty="0"/>
              <a:t> </a:t>
            </a:r>
            <a:r>
              <a:rPr lang="en-CA" sz="3600" dirty="0" err="1"/>
              <a:t>créé</a:t>
            </a:r>
            <a:r>
              <a:rPr lang="en-CA" sz="3600" dirty="0"/>
              <a:t> pour vous </a:t>
            </a:r>
            <a:r>
              <a:rPr lang="en-CA" sz="3600" dirty="0" err="1"/>
              <a:t>cette</a:t>
            </a:r>
            <a:r>
              <a:rPr lang="en-CA" sz="3600" dirty="0"/>
              <a:t> </a:t>
            </a:r>
            <a:r>
              <a:rPr lang="en-CA" sz="3600" dirty="0" err="1"/>
              <a:t>présentation</a:t>
            </a:r>
            <a:r>
              <a:rPr lang="en-CA" sz="3600" dirty="0"/>
              <a:t> PowerPoint.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4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650709" name="Title 1"/>
          <p:cNvSpPr>
            <a:spLocks noGrp="1"/>
          </p:cNvSpPr>
          <p:nvPr>
            <p:ph type="title"/>
          </p:nvPr>
        </p:nvSpPr>
        <p:spPr bwMode="auto">
          <a:xfrm>
            <a:off x="722313" y="952500"/>
            <a:ext cx="7772400" cy="1362075"/>
          </a:xfrm>
        </p:spPr>
        <p:txBody>
          <a:bodyPr/>
          <a:lstStyle/>
          <a:p>
            <a:r>
              <a:rPr lang="fr-CA" dirty="0"/>
              <a:t>Insérez vos coordonnées ici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48BB3-37C7-3142-5133-D29679170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6A1397-FE40-9F84-1059-FFEE9EC0117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4B551A11-17D4-C036-A056-68D75707D2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37068"/>
            <a:ext cx="8229600" cy="5889096"/>
          </a:xfrm>
        </p:spPr>
        <p:txBody>
          <a:bodyPr anchor="ctr">
            <a:normAutofit fontScale="77500" lnSpcReduction="20000"/>
          </a:bodyPr>
          <a:lstStyle/>
          <a:p>
            <a:pPr marL="114300" indent="0">
              <a:buNone/>
              <a:defRPr/>
            </a:pPr>
            <a:r>
              <a:rPr lang="en-CA" sz="3600" b="1" dirty="0" err="1">
                <a:solidFill>
                  <a:srgbClr val="264484"/>
                </a:solidFill>
              </a:rPr>
              <a:t>Ressources</a:t>
            </a:r>
            <a:endParaRPr lang="en-CA" sz="3600" b="1" dirty="0">
              <a:solidFill>
                <a:srgbClr val="264484"/>
              </a:solidFill>
            </a:endParaRPr>
          </a:p>
          <a:p>
            <a:pPr marL="114300" indent="0">
              <a:buNone/>
              <a:defRPr/>
            </a:pPr>
            <a:endParaRPr lang="en-CA" sz="1600" dirty="0"/>
          </a:p>
          <a:p>
            <a:r>
              <a:rPr lang="en-CA" dirty="0"/>
              <a:t>Conseil </a:t>
            </a:r>
            <a:r>
              <a:rPr lang="en-CA" dirty="0" err="1"/>
              <a:t>canadien</a:t>
            </a:r>
            <a:r>
              <a:rPr lang="en-CA" dirty="0"/>
              <a:t> de la </a:t>
            </a:r>
            <a:r>
              <a:rPr lang="en-CA" dirty="0" err="1"/>
              <a:t>sécurité</a:t>
            </a:r>
            <a:r>
              <a:rPr lang="en-CA" dirty="0"/>
              <a:t> : </a:t>
            </a:r>
            <a:r>
              <a:rPr lang="en-CA" dirty="0" err="1"/>
              <a:t>Votre</a:t>
            </a:r>
            <a:r>
              <a:rPr lang="en-CA" dirty="0"/>
              <a:t> </a:t>
            </a:r>
            <a:r>
              <a:rPr lang="en-CA" dirty="0" err="1"/>
              <a:t>porte</a:t>
            </a:r>
            <a:r>
              <a:rPr lang="en-CA" dirty="0"/>
              <a:t>-parole et </a:t>
            </a:r>
            <a:r>
              <a:rPr lang="en-CA" dirty="0" err="1"/>
              <a:t>ressource</a:t>
            </a:r>
            <a:r>
              <a:rPr lang="en-CA" dirty="0"/>
              <a:t> dans le </a:t>
            </a:r>
            <a:r>
              <a:rPr lang="en-CA" dirty="0" err="1"/>
              <a:t>domaine</a:t>
            </a:r>
            <a:r>
              <a:rPr lang="en-CA" dirty="0"/>
              <a:t> de la </a:t>
            </a:r>
            <a:r>
              <a:rPr lang="en-CA" dirty="0" err="1"/>
              <a:t>sécurité</a:t>
            </a:r>
            <a:r>
              <a:rPr lang="en-CA" dirty="0"/>
              <a:t>. Conseils de </a:t>
            </a:r>
            <a:r>
              <a:rPr lang="en-CA" dirty="0" err="1"/>
              <a:t>sécurité</a:t>
            </a:r>
            <a:r>
              <a:rPr lang="en-CA" dirty="0"/>
              <a:t> pour la </a:t>
            </a:r>
            <a:r>
              <a:rPr lang="en-CA" dirty="0" err="1"/>
              <a:t>marche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hiver. Accessible au </a:t>
            </a:r>
            <a:r>
              <a:rPr lang="en-CA" dirty="0">
                <a:hlinkClick r:id="rId3"/>
              </a:rPr>
              <a:t>https://</a:t>
            </a:r>
            <a:r>
              <a:rPr lang="en-CA" dirty="0" err="1">
                <a:hlinkClick r:id="rId3"/>
              </a:rPr>
              <a:t>canadasafetycouncil.org</a:t>
            </a:r>
            <a:r>
              <a:rPr lang="en-CA" dirty="0">
                <a:hlinkClick r:id="rId3"/>
              </a:rPr>
              <a:t>/conseils-de-</a:t>
            </a:r>
            <a:r>
              <a:rPr lang="en-CA" dirty="0" err="1">
                <a:hlinkClick r:id="rId3"/>
              </a:rPr>
              <a:t>securite</a:t>
            </a:r>
            <a:r>
              <a:rPr lang="en-CA" dirty="0">
                <a:hlinkClick r:id="rId3"/>
              </a:rPr>
              <a:t>-pour-la-</a:t>
            </a:r>
            <a:r>
              <a:rPr lang="en-CA" dirty="0" err="1">
                <a:hlinkClick r:id="rId3"/>
              </a:rPr>
              <a:t>marche</a:t>
            </a:r>
            <a:r>
              <a:rPr lang="en-CA" dirty="0">
                <a:hlinkClick r:id="rId3"/>
              </a:rPr>
              <a:t>-</a:t>
            </a:r>
            <a:r>
              <a:rPr lang="en-CA" dirty="0" err="1">
                <a:hlinkClick r:id="rId3"/>
              </a:rPr>
              <a:t>en</a:t>
            </a:r>
            <a:r>
              <a:rPr lang="en-CA" dirty="0">
                <a:hlinkClick r:id="rId3"/>
              </a:rPr>
              <a:t>-hiver/?lang=</a:t>
            </a:r>
            <a:r>
              <a:rPr lang="en-CA" dirty="0" err="1">
                <a:hlinkClick r:id="rId3"/>
              </a:rPr>
              <a:t>fr</a:t>
            </a:r>
            <a:endParaRPr lang="en-CA" dirty="0"/>
          </a:p>
          <a:p>
            <a:r>
              <a:rPr lang="en-CA" dirty="0"/>
              <a:t>My Health. </a:t>
            </a:r>
            <a:r>
              <a:rPr lang="en-CA" dirty="0" err="1"/>
              <a:t>Alberta.ca</a:t>
            </a:r>
            <a:r>
              <a:rPr lang="en-CA" dirty="0"/>
              <a:t>. Winter Walking Tips: Lower Your Risk of Falling. Accessible au </a:t>
            </a:r>
            <a:r>
              <a:rPr lang="en-CA" dirty="0">
                <a:hlinkClick r:id="rId4"/>
              </a:rPr>
              <a:t>https://</a:t>
            </a:r>
            <a:r>
              <a:rPr lang="en-CA" dirty="0" err="1">
                <a:hlinkClick r:id="rId4"/>
              </a:rPr>
              <a:t>myhealth.alberta.ca</a:t>
            </a:r>
            <a:r>
              <a:rPr lang="en-CA" dirty="0">
                <a:hlinkClick r:id="rId4"/>
              </a:rPr>
              <a:t>/Alberta/Pages/winter-walking-</a:t>
            </a:r>
            <a:r>
              <a:rPr lang="en-CA" dirty="0" err="1">
                <a:hlinkClick r:id="rId4"/>
              </a:rPr>
              <a:t>tips.aspx</a:t>
            </a:r>
            <a:r>
              <a:rPr lang="en-CA" dirty="0"/>
              <a:t>.(</a:t>
            </a:r>
            <a:r>
              <a:rPr lang="en-CA" dirty="0" err="1"/>
              <a:t>en</a:t>
            </a:r>
            <a:r>
              <a:rPr lang="en-CA" dirty="0"/>
              <a:t> anglais)</a:t>
            </a:r>
          </a:p>
          <a:p>
            <a:r>
              <a:rPr lang="en-CA" dirty="0"/>
              <a:t>Conseil de santé. Preventing Injuries from Wintertime Slips and Falls in Toronto. Ville de Toronto : Conseil de santé, </a:t>
            </a:r>
            <a:r>
              <a:rPr lang="en-CA" dirty="0" err="1"/>
              <a:t>octobre</a:t>
            </a:r>
            <a:r>
              <a:rPr lang="en-CA" dirty="0"/>
              <a:t> 2016. Rapport no PW17.14. Accessible au </a:t>
            </a:r>
            <a:r>
              <a:rPr lang="en-CA" dirty="0">
                <a:hlinkClick r:id="rId5"/>
              </a:rPr>
              <a:t>http://</a:t>
            </a:r>
            <a:r>
              <a:rPr lang="en-CA" dirty="0" err="1">
                <a:hlinkClick r:id="rId5"/>
              </a:rPr>
              <a:t>www.toronto.ca</a:t>
            </a:r>
            <a:r>
              <a:rPr lang="en-CA" dirty="0">
                <a:hlinkClick r:id="rId5"/>
              </a:rPr>
              <a:t>/</a:t>
            </a:r>
            <a:r>
              <a:rPr lang="en-CA" dirty="0" err="1">
                <a:hlinkClick r:id="rId5"/>
              </a:rPr>
              <a:t>legdocs</a:t>
            </a:r>
            <a:r>
              <a:rPr lang="en-CA" dirty="0">
                <a:hlinkClick r:id="rId5"/>
              </a:rPr>
              <a:t>/</a:t>
            </a:r>
            <a:r>
              <a:rPr lang="en-CA" dirty="0" err="1">
                <a:hlinkClick r:id="rId5"/>
              </a:rPr>
              <a:t>mmis</a:t>
            </a:r>
            <a:r>
              <a:rPr lang="en-CA" dirty="0">
                <a:hlinkClick r:id="rId5"/>
              </a:rPr>
              <a:t>/2016/pw/</a:t>
            </a:r>
            <a:r>
              <a:rPr lang="en-CA" dirty="0" err="1">
                <a:hlinkClick r:id="rId5"/>
              </a:rPr>
              <a:t>bgrd</a:t>
            </a:r>
            <a:r>
              <a:rPr lang="en-CA" dirty="0">
                <a:hlinkClick r:id="rId5"/>
              </a:rPr>
              <a:t>/backgroundfile-98004.pdf </a:t>
            </a:r>
            <a:r>
              <a:rPr lang="en-CA" dirty="0"/>
              <a:t>(</a:t>
            </a:r>
            <a:r>
              <a:rPr lang="en-CA" dirty="0" err="1"/>
              <a:t>en</a:t>
            </a:r>
            <a:r>
              <a:rPr lang="en-CA" dirty="0"/>
              <a:t> anglais)</a:t>
            </a:r>
          </a:p>
          <a:p>
            <a:r>
              <a:rPr lang="en-CA" dirty="0"/>
              <a:t>Université de Calgary. Risk - Environmental Health and Safety. Safe Winter Walking. Accessible au </a:t>
            </a:r>
            <a:r>
              <a:rPr lang="en-CA" dirty="0">
                <a:hlinkClick r:id="rId6"/>
              </a:rPr>
              <a:t>https://</a:t>
            </a:r>
            <a:r>
              <a:rPr lang="en-CA" dirty="0" err="1">
                <a:hlinkClick r:id="rId6"/>
              </a:rPr>
              <a:t>www.ucalgary.ca</a:t>
            </a:r>
            <a:r>
              <a:rPr lang="en-CA" dirty="0">
                <a:hlinkClick r:id="rId6"/>
              </a:rPr>
              <a:t>/safety/home/report-accident-incident-oars/safe-winter-walking </a:t>
            </a:r>
            <a:r>
              <a:rPr lang="en-CA" dirty="0"/>
              <a:t>(</a:t>
            </a:r>
            <a:r>
              <a:rPr lang="en-CA" dirty="0" err="1"/>
              <a:t>en</a:t>
            </a:r>
            <a:r>
              <a:rPr lang="en-CA" dirty="0"/>
              <a:t> anglais)</a:t>
            </a:r>
          </a:p>
          <a:p>
            <a:r>
              <a:rPr lang="en-CA" dirty="0"/>
              <a:t>PEO Canada. 9 Winter Safety Tips You Didn't Know. </a:t>
            </a:r>
            <a:r>
              <a:rPr lang="en-CA" dirty="0">
                <a:hlinkClick r:id="rId7"/>
              </a:rPr>
              <a:t>http://</a:t>
            </a:r>
            <a:r>
              <a:rPr lang="en-CA" dirty="0" err="1">
                <a:hlinkClick r:id="rId7"/>
              </a:rPr>
              <a:t>www.peocanada.com</a:t>
            </a:r>
            <a:r>
              <a:rPr lang="en-CA" dirty="0">
                <a:hlinkClick r:id="rId7"/>
              </a:rPr>
              <a:t>/</a:t>
            </a:r>
            <a:r>
              <a:rPr lang="en-CA" dirty="0" err="1">
                <a:hlinkClick r:id="rId7"/>
              </a:rPr>
              <a:t>peo</a:t>
            </a:r>
            <a:r>
              <a:rPr lang="en-CA" dirty="0">
                <a:hlinkClick r:id="rId7"/>
              </a:rPr>
              <a:t>-blog/9-winter-safety-tips-you-didnt-know/ </a:t>
            </a:r>
            <a:r>
              <a:rPr lang="en-CA" dirty="0"/>
              <a:t>(</a:t>
            </a:r>
            <a:r>
              <a:rPr lang="en-CA" dirty="0" err="1"/>
              <a:t>en</a:t>
            </a:r>
            <a:r>
              <a:rPr lang="en-CA" dirty="0"/>
              <a:t> anglais)</a:t>
            </a:r>
          </a:p>
        </p:txBody>
      </p:sp>
    </p:spTree>
    <p:extLst>
      <p:ext uri="{BB962C8B-B14F-4D97-AF65-F5344CB8AC3E}">
        <p14:creationId xmlns:p14="http://schemas.microsoft.com/office/powerpoint/2010/main" val="18010281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14655-DD13-5D89-4364-5C2E77C0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73932288" name="Text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14300" indent="0" algn="ctr">
              <a:buNone/>
              <a:defRPr/>
            </a:pPr>
            <a:r>
              <a:rPr lang="en-CA" i="1" dirty="0" err="1"/>
              <a:t>Insérez</a:t>
            </a:r>
            <a:r>
              <a:rPr lang="en-CA" i="1" dirty="0"/>
              <a:t> </a:t>
            </a:r>
            <a:r>
              <a:rPr lang="en-CA" i="1" dirty="0" err="1"/>
              <a:t>ici</a:t>
            </a:r>
            <a:r>
              <a:rPr lang="en-CA" i="1" dirty="0"/>
              <a:t> </a:t>
            </a:r>
            <a:r>
              <a:rPr lang="en-CA" i="1" dirty="0" err="1"/>
              <a:t>une</a:t>
            </a:r>
            <a:r>
              <a:rPr lang="en-CA" i="1" dirty="0"/>
              <a:t> page </a:t>
            </a:r>
            <a:r>
              <a:rPr lang="en-CA" i="1" dirty="0" err="1"/>
              <a:t>d’introduction</a:t>
            </a:r>
            <a:r>
              <a:rPr lang="en-CA" i="1" dirty="0"/>
              <a:t> à </a:t>
            </a:r>
            <a:r>
              <a:rPr lang="en-CA" i="1" dirty="0" err="1"/>
              <a:t>votre</a:t>
            </a:r>
            <a:r>
              <a:rPr lang="en-CA" i="1" dirty="0"/>
              <a:t> propre </a:t>
            </a:r>
            <a:r>
              <a:rPr lang="en-CA" i="1" dirty="0" err="1"/>
              <a:t>présentation</a:t>
            </a:r>
            <a:r>
              <a:rPr lang="en-CA" i="1" dirty="0"/>
              <a:t>.</a:t>
            </a:r>
          </a:p>
          <a:p>
            <a:pPr marL="114300" indent="0">
              <a:buNone/>
              <a:defRPr/>
            </a:pPr>
            <a:endParaRPr lang="en-CA" i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BD42DC0-6673-5FEE-E012-B65C9C318BF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47B1E42B-F61C-EC94-A854-0A86A609E2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199" y="829014"/>
            <a:ext cx="8229600" cy="3312446"/>
          </a:xfrm>
        </p:spPr>
        <p:txBody>
          <a:bodyPr anchor="ctr">
            <a:normAutofit fontScale="92500" lnSpcReduction="10000"/>
          </a:bodyPr>
          <a:lstStyle/>
          <a:p>
            <a:pPr marL="114300" indent="0" algn="ctr">
              <a:buNone/>
              <a:defRPr/>
            </a:pPr>
            <a:r>
              <a:rPr lang="en-CA" sz="4800" dirty="0"/>
              <a:t>Faire de </a:t>
            </a:r>
            <a:r>
              <a:rPr lang="en-CA" sz="4800" dirty="0" err="1"/>
              <a:t>l’activité</a:t>
            </a:r>
            <a:r>
              <a:rPr lang="en-CA" sz="4800" dirty="0"/>
              <a:t> physique à longueur </a:t>
            </a:r>
            <a:r>
              <a:rPr lang="en-CA" sz="4800" dirty="0" err="1"/>
              <a:t>d’année</a:t>
            </a:r>
            <a:r>
              <a:rPr lang="en-CA" sz="4800" dirty="0"/>
              <a:t> </a:t>
            </a:r>
            <a:r>
              <a:rPr lang="en-CA" sz="4800" dirty="0" err="1"/>
              <a:t>permet</a:t>
            </a:r>
            <a:r>
              <a:rPr lang="en-CA" sz="4800" dirty="0"/>
              <a:t> de </a:t>
            </a:r>
            <a:r>
              <a:rPr lang="en-CA" sz="4800" dirty="0" err="1"/>
              <a:t>vieillir</a:t>
            </a:r>
            <a:r>
              <a:rPr lang="en-CA" sz="4800" dirty="0"/>
              <a:t> </a:t>
            </a:r>
            <a:r>
              <a:rPr lang="en-CA" sz="4800" dirty="0" err="1"/>
              <a:t>en</a:t>
            </a:r>
            <a:r>
              <a:rPr lang="en-CA" sz="4800" dirty="0"/>
              <a:t> santé. </a:t>
            </a:r>
            <a:r>
              <a:rPr lang="en-CA" sz="4800" dirty="0" err="1"/>
              <a:t>L’exercice</a:t>
            </a:r>
            <a:r>
              <a:rPr lang="en-CA" sz="4800" dirty="0"/>
              <a:t> </a:t>
            </a:r>
            <a:r>
              <a:rPr lang="en-CA" sz="4800" dirty="0" err="1"/>
              <a:t>peut</a:t>
            </a:r>
            <a:r>
              <a:rPr lang="en-CA" sz="4800" dirty="0"/>
              <a:t> </a:t>
            </a:r>
            <a:r>
              <a:rPr lang="en-CA" sz="4800" dirty="0" err="1"/>
              <a:t>aussi</a:t>
            </a:r>
            <a:r>
              <a:rPr lang="en-CA" sz="4800" dirty="0"/>
              <a:t> aider à </a:t>
            </a:r>
            <a:r>
              <a:rPr lang="en-CA" sz="4800" dirty="0" err="1"/>
              <a:t>prévenir</a:t>
            </a:r>
            <a:r>
              <a:rPr lang="en-CA" sz="4800" dirty="0"/>
              <a:t> les chutes et les fractures.</a:t>
            </a:r>
          </a:p>
          <a:p>
            <a:pPr marL="114300" indent="0" algn="ctr">
              <a:buNone/>
              <a:defRPr/>
            </a:pPr>
            <a:endParaRPr lang="en-CA" sz="4800" dirty="0"/>
          </a:p>
          <a:p>
            <a:pPr marL="114300" indent="0">
              <a:buNone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45198-B186-5C62-07AD-B6C4EE069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3" y="3900055"/>
            <a:ext cx="8068066" cy="2823823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1969230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321B03-D14F-6B7F-8411-3BA47160F83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932288" name="Text Placeholder 2">
            <a:extLst>
              <a:ext uri="{FF2B5EF4-FFF2-40B4-BE49-F238E27FC236}">
                <a16:creationId xmlns:a16="http://schemas.microsoft.com/office/drawing/2014/main" id="{2D6AAFD1-553F-2B3D-AE01-B5A334F196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1" y="731520"/>
            <a:ext cx="5145834" cy="5394643"/>
          </a:xfrm>
        </p:spPr>
        <p:txBody>
          <a:bodyPr anchor="ctr"/>
          <a:lstStyle/>
          <a:p>
            <a:pPr marL="114300" indent="0">
              <a:buNone/>
              <a:defRPr/>
            </a:pPr>
            <a:r>
              <a:rPr lang="en-CA" sz="4800" dirty="0"/>
              <a:t>Pour se </a:t>
            </a:r>
            <a:r>
              <a:rPr lang="en-CA" sz="4800" dirty="0" err="1"/>
              <a:t>tenir</a:t>
            </a:r>
            <a:r>
              <a:rPr lang="en-CA" sz="4800" dirty="0"/>
              <a:t> </a:t>
            </a:r>
            <a:r>
              <a:rPr lang="en-CA" sz="4800" dirty="0" err="1"/>
              <a:t>en</a:t>
            </a:r>
            <a:r>
              <a:rPr lang="en-CA" sz="4800" dirty="0"/>
              <a:t> </a:t>
            </a:r>
            <a:r>
              <a:rPr lang="en-CA" sz="4800" dirty="0" err="1"/>
              <a:t>forme</a:t>
            </a:r>
            <a:r>
              <a:rPr lang="en-CA" sz="4800" dirty="0"/>
              <a:t> </a:t>
            </a:r>
            <a:r>
              <a:rPr lang="en-CA" sz="4800" dirty="0" err="1"/>
              <a:t>durant</a:t>
            </a:r>
            <a:r>
              <a:rPr lang="en-CA" sz="4800" dirty="0"/>
              <a:t> les </a:t>
            </a:r>
            <a:r>
              <a:rPr lang="en-CA" sz="4800" dirty="0" err="1"/>
              <a:t>mois</a:t>
            </a:r>
            <a:r>
              <a:rPr lang="en-CA" sz="4800" dirty="0"/>
              <a:t> </a:t>
            </a:r>
            <a:r>
              <a:rPr lang="en-CA" sz="4800" dirty="0" err="1"/>
              <a:t>d’hiver</a:t>
            </a:r>
            <a:r>
              <a:rPr lang="en-CA" sz="4800" dirty="0"/>
              <a:t>, il y a par </a:t>
            </a:r>
            <a:r>
              <a:rPr lang="en-CA" sz="4800" dirty="0" err="1"/>
              <a:t>exemple</a:t>
            </a:r>
            <a:r>
              <a:rPr lang="en-CA" sz="4800" dirty="0"/>
              <a:t> la </a:t>
            </a:r>
            <a:r>
              <a:rPr lang="en-CA" sz="4800" dirty="0" err="1"/>
              <a:t>marche</a:t>
            </a:r>
            <a:r>
              <a:rPr lang="en-CA" sz="4800" dirty="0"/>
              <a:t>, la </a:t>
            </a:r>
            <a:r>
              <a:rPr lang="en-CA" sz="4800" dirty="0" err="1"/>
              <a:t>raquette</a:t>
            </a:r>
            <a:r>
              <a:rPr lang="en-CA" sz="4800" dirty="0"/>
              <a:t> </a:t>
            </a:r>
            <a:r>
              <a:rPr lang="en-CA" sz="4800" dirty="0" err="1"/>
              <a:t>ou</a:t>
            </a:r>
            <a:r>
              <a:rPr lang="en-CA" sz="4800" dirty="0"/>
              <a:t> le </a:t>
            </a:r>
            <a:r>
              <a:rPr lang="en-CA" sz="4800" dirty="0" err="1"/>
              <a:t>pelletage</a:t>
            </a:r>
            <a:r>
              <a:rPr lang="en-CA" sz="4800" dirty="0"/>
              <a:t>.</a:t>
            </a:r>
          </a:p>
        </p:txBody>
      </p:sp>
      <p:pic>
        <p:nvPicPr>
          <p:cNvPr id="6" name="Picture 5" descr="A person walking on a sidewalk with poles&#10;&#10;AI-generated content may be incorrect.">
            <a:extLst>
              <a:ext uri="{FF2B5EF4-FFF2-40B4-BE49-F238E27FC236}">
                <a16:creationId xmlns:a16="http://schemas.microsoft.com/office/drawing/2014/main" id="{90BFBD03-420D-3CD5-FB5E-B35CE037C4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47" r="13247"/>
          <a:stretch>
            <a:fillRect/>
          </a:stretch>
        </p:blipFill>
        <p:spPr>
          <a:xfrm>
            <a:off x="5603034" y="989097"/>
            <a:ext cx="3360661" cy="5080000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5716381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4671-FEED-B47C-E23A-B6A0323D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Conseils de </a:t>
            </a:r>
            <a:r>
              <a:rPr lang="en-US" sz="4800" dirty="0" err="1"/>
              <a:t>sécurité</a:t>
            </a:r>
            <a:r>
              <a:rPr lang="en-US" sz="4800" dirty="0"/>
              <a:t> pour </a:t>
            </a:r>
            <a:r>
              <a:rPr lang="en-US" sz="4800" dirty="0" err="1"/>
              <a:t>prévenir</a:t>
            </a:r>
            <a:r>
              <a:rPr lang="en-US" sz="4800" dirty="0"/>
              <a:t> les chutes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2AED7-5C11-87CD-671B-4B1294C3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8152"/>
            <a:ext cx="5003657" cy="4525963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Activité</a:t>
            </a:r>
            <a:r>
              <a:rPr lang="en-CA" sz="3600" dirty="0"/>
              <a:t> physique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Révision</a:t>
            </a:r>
            <a:r>
              <a:rPr lang="en-CA" sz="3600" dirty="0"/>
              <a:t> des </a:t>
            </a:r>
            <a:r>
              <a:rPr lang="en-CA" sz="3600" dirty="0" err="1"/>
              <a:t>médicaments</a:t>
            </a: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Évaluation</a:t>
            </a:r>
            <a:r>
              <a:rPr lang="en-CA" sz="3600" dirty="0"/>
              <a:t> de la vision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Prenez</a:t>
            </a:r>
            <a:r>
              <a:rPr lang="en-CA" sz="3600" dirty="0"/>
              <a:t> </a:t>
            </a:r>
            <a:r>
              <a:rPr lang="en-CA" sz="3600" dirty="0" err="1"/>
              <a:t>votre</a:t>
            </a:r>
            <a:r>
              <a:rPr lang="en-CA" sz="3600" dirty="0"/>
              <a:t> temps et </a:t>
            </a:r>
            <a:r>
              <a:rPr lang="en-CA" sz="3600" dirty="0" err="1"/>
              <a:t>regardez</a:t>
            </a:r>
            <a:r>
              <a:rPr lang="en-CA" sz="3600" dirty="0"/>
              <a:t> </a:t>
            </a:r>
            <a:r>
              <a:rPr lang="en-CA" sz="3600" dirty="0" err="1"/>
              <a:t>où</a:t>
            </a:r>
            <a:r>
              <a:rPr lang="en-CA" sz="3600" dirty="0"/>
              <a:t> vous </a:t>
            </a:r>
            <a:r>
              <a:rPr lang="en-CA" sz="3600" dirty="0" err="1"/>
              <a:t>posez</a:t>
            </a:r>
            <a:r>
              <a:rPr lang="en-CA" sz="3600" dirty="0"/>
              <a:t> le pied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7ED50-1802-3A63-FAC6-F8D5D4177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60857" y="2178834"/>
            <a:ext cx="3322533" cy="3343299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3287885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D7065-7137-0E4A-4ADF-39C0D55A1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63C0-681A-8031-EA13-E700E530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Pour assurer </a:t>
            </a:r>
            <a:r>
              <a:rPr lang="en-US" sz="4800" dirty="0" err="1"/>
              <a:t>votre</a:t>
            </a:r>
            <a:r>
              <a:rPr lang="en-US" sz="4800" dirty="0"/>
              <a:t> </a:t>
            </a:r>
            <a:r>
              <a:rPr lang="en-US" sz="4800" dirty="0" err="1"/>
              <a:t>sécurité</a:t>
            </a:r>
            <a:r>
              <a:rPr lang="en-US" sz="4800" dirty="0"/>
              <a:t> </a:t>
            </a:r>
            <a:r>
              <a:rPr lang="en-US" sz="4800" dirty="0" err="1"/>
              <a:t>cet</a:t>
            </a:r>
            <a:r>
              <a:rPr lang="en-US" sz="4800" dirty="0"/>
              <a:t> hiver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1ECB1-CA9C-0A3F-F2EC-5ACAB5AEC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8152"/>
            <a:ext cx="8483600" cy="431869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Évitez</a:t>
            </a:r>
            <a:r>
              <a:rPr lang="en-CA" sz="3600" dirty="0"/>
              <a:t> les sources de danger </a:t>
            </a:r>
            <a:r>
              <a:rPr lang="en-CA" sz="3600" dirty="0" err="1"/>
              <a:t>cachées</a:t>
            </a:r>
            <a:r>
              <a:rPr lang="en-CA" sz="3600" dirty="0"/>
              <a:t> par la </a:t>
            </a:r>
            <a:r>
              <a:rPr lang="en-CA" sz="3600" dirty="0" err="1"/>
              <a:t>neige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Faites</a:t>
            </a:r>
            <a:r>
              <a:rPr lang="en-CA" sz="3600" dirty="0"/>
              <a:t> attention à </a:t>
            </a:r>
            <a:r>
              <a:rPr lang="en-CA" sz="3600" dirty="0" err="1"/>
              <a:t>l’effet</a:t>
            </a:r>
            <a:r>
              <a:rPr lang="en-CA" sz="3600" dirty="0"/>
              <a:t> </a:t>
            </a:r>
            <a:r>
              <a:rPr lang="en-CA" sz="3600" dirty="0" err="1"/>
              <a:t>d’éblouissement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Faites</a:t>
            </a:r>
            <a:r>
              <a:rPr lang="en-CA" sz="3600" dirty="0"/>
              <a:t> attention à la glace noire et aux </a:t>
            </a:r>
            <a:r>
              <a:rPr lang="en-CA" sz="3600" dirty="0" err="1"/>
              <a:t>autres</a:t>
            </a:r>
            <a:r>
              <a:rPr lang="en-CA" sz="3600" dirty="0"/>
              <a:t> plaques de verglas.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Rappelez</a:t>
            </a:r>
            <a:r>
              <a:rPr lang="en-CA" sz="3600" dirty="0"/>
              <a:t>-vous </a:t>
            </a:r>
            <a:r>
              <a:rPr lang="en-CA" sz="3600" dirty="0" err="1"/>
              <a:t>que</a:t>
            </a:r>
            <a:r>
              <a:rPr lang="en-CA" sz="3600" dirty="0"/>
              <a:t> la </a:t>
            </a:r>
            <a:r>
              <a:rPr lang="en-CA" sz="3600" dirty="0" err="1"/>
              <a:t>noirceur</a:t>
            </a:r>
            <a:r>
              <a:rPr lang="en-CA" sz="3600" dirty="0"/>
              <a:t> arrive </a:t>
            </a:r>
            <a:r>
              <a:rPr lang="en-CA" sz="3600" dirty="0" err="1"/>
              <a:t>tôt</a:t>
            </a:r>
            <a:r>
              <a:rPr lang="en-CA" sz="3600" dirty="0"/>
              <a:t> et </a:t>
            </a:r>
            <a:r>
              <a:rPr lang="en-CA" sz="3600" dirty="0" err="1"/>
              <a:t>qu’il</a:t>
            </a:r>
            <a:r>
              <a:rPr lang="en-CA" sz="3600" dirty="0"/>
              <a:t> est plus difficile de bien voir dans le noir.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2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3BB6C-7F19-AFDD-1F71-B4AE6D9D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97B0-4A87-C365-E6D6-9A321AD3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86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Avant </a:t>
            </a:r>
            <a:r>
              <a:rPr lang="en-US" sz="4800" dirty="0" err="1"/>
              <a:t>d’aller</a:t>
            </a:r>
            <a:r>
              <a:rPr lang="en-US" sz="4800" dirty="0"/>
              <a:t> faire </a:t>
            </a:r>
            <a:r>
              <a:rPr lang="en-US" sz="4800" dirty="0" err="1"/>
              <a:t>votre</a:t>
            </a:r>
            <a:r>
              <a:rPr lang="en-US" sz="4800" dirty="0"/>
              <a:t> </a:t>
            </a:r>
            <a:r>
              <a:rPr lang="en-US" sz="4800" dirty="0" err="1"/>
              <a:t>marche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CD7A1-49FB-ECE6-B565-E7E2AA04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496295"/>
            <a:ext cx="8229600" cy="3099671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Consultez</a:t>
            </a:r>
            <a:r>
              <a:rPr lang="en-CA" sz="3600" dirty="0"/>
              <a:t> les </a:t>
            </a:r>
            <a:r>
              <a:rPr lang="en-CA" sz="3600" dirty="0" err="1"/>
              <a:t>prévisions</a:t>
            </a:r>
            <a:r>
              <a:rPr lang="en-CA" sz="3600" dirty="0"/>
              <a:t> du temps et </a:t>
            </a:r>
            <a:r>
              <a:rPr lang="en-CA" sz="3600" dirty="0" err="1"/>
              <a:t>planifiez</a:t>
            </a:r>
            <a:r>
              <a:rPr lang="en-CA" sz="3600" dirty="0"/>
              <a:t> </a:t>
            </a:r>
            <a:r>
              <a:rPr lang="en-CA" sz="3600" dirty="0" err="1"/>
              <a:t>votre</a:t>
            </a:r>
            <a:r>
              <a:rPr lang="en-CA" sz="3600" dirty="0"/>
              <a:t> sortie.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Portez</a:t>
            </a:r>
            <a:r>
              <a:rPr lang="en-CA" sz="3600" dirty="0"/>
              <a:t> des </a:t>
            </a:r>
            <a:r>
              <a:rPr lang="en-CA" sz="3600" dirty="0" err="1"/>
              <a:t>vêtements</a:t>
            </a:r>
            <a:r>
              <a:rPr lang="en-CA" sz="3600" dirty="0"/>
              <a:t> </a:t>
            </a:r>
            <a:r>
              <a:rPr lang="en-CA" sz="3600" dirty="0" err="1"/>
              <a:t>clairs</a:t>
            </a:r>
            <a:r>
              <a:rPr lang="en-CA" sz="3600" dirty="0"/>
              <a:t> </a:t>
            </a:r>
            <a:r>
              <a:rPr lang="en-CA" sz="3600" dirty="0" err="1"/>
              <a:t>ou</a:t>
            </a:r>
            <a:r>
              <a:rPr lang="en-CA" sz="3600" dirty="0"/>
              <a:t> des </a:t>
            </a:r>
            <a:r>
              <a:rPr lang="en-CA" sz="3600" dirty="0" err="1"/>
              <a:t>accessoires</a:t>
            </a:r>
            <a:r>
              <a:rPr lang="en-CA" sz="3600" dirty="0"/>
              <a:t> qui </a:t>
            </a:r>
            <a:r>
              <a:rPr lang="en-CA" sz="3600" dirty="0" err="1"/>
              <a:t>reflètent</a:t>
            </a:r>
            <a:r>
              <a:rPr lang="en-CA" sz="3600" dirty="0"/>
              <a:t> la lumière.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Choisissez</a:t>
            </a:r>
            <a:r>
              <a:rPr lang="en-CA" sz="3600" dirty="0"/>
              <a:t> des bottes </a:t>
            </a:r>
            <a:r>
              <a:rPr lang="en-CA" sz="3600" dirty="0" err="1"/>
              <a:t>chaudes</a:t>
            </a:r>
            <a:r>
              <a:rPr lang="en-CA" sz="3600" dirty="0"/>
              <a:t> et </a:t>
            </a:r>
            <a:r>
              <a:rPr lang="en-CA" sz="3600" dirty="0" err="1"/>
              <a:t>confortables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Songez</a:t>
            </a:r>
            <a:r>
              <a:rPr lang="en-CA" sz="3600" dirty="0"/>
              <a:t> à </a:t>
            </a:r>
            <a:r>
              <a:rPr lang="en-CA" sz="3600" dirty="0" err="1"/>
              <a:t>utiliser</a:t>
            </a:r>
            <a:r>
              <a:rPr lang="en-CA" sz="3600" dirty="0"/>
              <a:t> des </a:t>
            </a:r>
            <a:r>
              <a:rPr lang="en-CA" sz="3600" dirty="0" err="1"/>
              <a:t>accessoires</a:t>
            </a:r>
            <a:r>
              <a:rPr lang="en-CA" sz="3600" dirty="0"/>
              <a:t> </a:t>
            </a:r>
            <a:r>
              <a:rPr lang="en-CA" sz="3600" dirty="0" err="1"/>
              <a:t>fonctionnels</a:t>
            </a:r>
            <a:r>
              <a:rPr lang="en-CA" sz="3600" dirty="0"/>
              <a:t>. 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  <p:pic>
        <p:nvPicPr>
          <p:cNvPr id="6" name="Picture 5" descr="A person and person walking in the snow&#10;&#10;AI-generated content may be incorrect.">
            <a:extLst>
              <a:ext uri="{FF2B5EF4-FFF2-40B4-BE49-F238E27FC236}">
                <a16:creationId xmlns:a16="http://schemas.microsoft.com/office/drawing/2014/main" id="{95107F47-5536-D86E-82A5-661A7742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27" y="4482837"/>
            <a:ext cx="5597945" cy="2075905"/>
          </a:xfrm>
          <a:prstGeom prst="rect">
            <a:avLst/>
          </a:prstGeom>
          <a:ln w="12700">
            <a:solidFill>
              <a:srgbClr val="264484"/>
            </a:solidFill>
          </a:ln>
        </p:spPr>
      </p:pic>
    </p:spTree>
    <p:extLst>
      <p:ext uri="{BB962C8B-B14F-4D97-AF65-F5344CB8AC3E}">
        <p14:creationId xmlns:p14="http://schemas.microsoft.com/office/powerpoint/2010/main" val="148857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B90D8-FDD3-2CEC-958F-7F0832196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0C81-9A03-E172-DB91-53080E01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Pendant </a:t>
            </a:r>
            <a:r>
              <a:rPr lang="en-US" sz="4800" dirty="0" err="1"/>
              <a:t>votre</a:t>
            </a:r>
            <a:r>
              <a:rPr lang="en-US" sz="4800" dirty="0"/>
              <a:t> </a:t>
            </a:r>
            <a:r>
              <a:rPr lang="en-US" sz="4800" dirty="0" err="1"/>
              <a:t>marche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5A933-D2A7-FFF4-F653-95115C659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Faites</a:t>
            </a:r>
            <a:r>
              <a:rPr lang="en-CA" sz="3600" dirty="0"/>
              <a:t> attention à </a:t>
            </a:r>
            <a:r>
              <a:rPr lang="en-CA" sz="3600" dirty="0" err="1"/>
              <a:t>ce</a:t>
            </a:r>
            <a:r>
              <a:rPr lang="en-CA" sz="3600" dirty="0"/>
              <a:t> qui vous </a:t>
            </a:r>
            <a:r>
              <a:rPr lang="en-CA" sz="3600" dirty="0" err="1"/>
              <a:t>entoure</a:t>
            </a:r>
            <a:r>
              <a:rPr lang="en-CA" sz="3600" dirty="0"/>
              <a:t> et aux sources de danger. La glace noire est invisible à </a:t>
            </a:r>
            <a:r>
              <a:rPr lang="en-CA" sz="3600" dirty="0" err="1"/>
              <a:t>l’œil</a:t>
            </a:r>
            <a:r>
              <a:rPr lang="en-CA" sz="3600" dirty="0"/>
              <a:t> nu.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Regardez</a:t>
            </a:r>
            <a:r>
              <a:rPr lang="en-CA" sz="3600" dirty="0"/>
              <a:t> </a:t>
            </a:r>
            <a:r>
              <a:rPr lang="en-CA" sz="3600" dirty="0" err="1"/>
              <a:t>s’il</a:t>
            </a:r>
            <a:r>
              <a:rPr lang="en-CA" sz="3600" dirty="0"/>
              <a:t> y a des fissures </a:t>
            </a:r>
            <a:r>
              <a:rPr lang="en-CA" sz="3600" dirty="0" err="1"/>
              <a:t>ou</a:t>
            </a:r>
            <a:r>
              <a:rPr lang="en-CA" sz="3600" dirty="0"/>
              <a:t> des </a:t>
            </a:r>
            <a:r>
              <a:rPr lang="en-CA" sz="3600" dirty="0" err="1"/>
              <a:t>inégalités</a:t>
            </a:r>
            <a:r>
              <a:rPr lang="en-CA" sz="3600" dirty="0"/>
              <a:t> sur le trottoir.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Marchez</a:t>
            </a:r>
            <a:r>
              <a:rPr lang="en-CA" sz="3600" dirty="0"/>
              <a:t> sur les </a:t>
            </a:r>
            <a:r>
              <a:rPr lang="en-CA" sz="3600" dirty="0" err="1"/>
              <a:t>voies</a:t>
            </a:r>
            <a:r>
              <a:rPr lang="en-CA" sz="3600" dirty="0"/>
              <a:t> </a:t>
            </a:r>
            <a:r>
              <a:rPr lang="en-CA" sz="3600" dirty="0" err="1"/>
              <a:t>ou</a:t>
            </a:r>
            <a:r>
              <a:rPr lang="en-CA" sz="3600" dirty="0"/>
              <a:t> les trottoirs </a:t>
            </a:r>
            <a:r>
              <a:rPr lang="en-CA" sz="3600" dirty="0" err="1"/>
              <a:t>désignés</a:t>
            </a:r>
            <a:r>
              <a:rPr lang="en-CA" sz="3600" dirty="0"/>
              <a:t> et </a:t>
            </a:r>
            <a:r>
              <a:rPr lang="en-CA" sz="3600" dirty="0" err="1"/>
              <a:t>dégagés</a:t>
            </a:r>
            <a:r>
              <a:rPr lang="en-CA" sz="3600" dirty="0"/>
              <a:t>. Allez marcher avec </a:t>
            </a:r>
            <a:r>
              <a:rPr lang="en-CA" sz="3600" dirty="0" err="1"/>
              <a:t>quelqu’un</a:t>
            </a:r>
            <a:r>
              <a:rPr lang="en-CA" sz="3600" dirty="0"/>
              <a:t>. 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3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F1320-0543-5BEE-E34C-05CA9ADD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AC770-DD67-5CC9-ACAB-DCB1167C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149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/>
              <a:t>Pendant </a:t>
            </a:r>
            <a:r>
              <a:rPr lang="en-US" sz="4800" dirty="0" err="1"/>
              <a:t>votre</a:t>
            </a:r>
            <a:r>
              <a:rPr lang="en-US" sz="4800" dirty="0"/>
              <a:t> </a:t>
            </a:r>
            <a:r>
              <a:rPr lang="en-US" sz="4800" dirty="0" err="1"/>
              <a:t>marche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1F2AB-BE7B-6CAC-15B7-3D0227770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04150"/>
            <a:ext cx="8229600" cy="4799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 err="1"/>
              <a:t>Prenez</a:t>
            </a:r>
            <a:r>
              <a:rPr lang="en-CA" sz="3600" dirty="0"/>
              <a:t> </a:t>
            </a:r>
            <a:r>
              <a:rPr lang="en-CA" sz="3600" dirty="0" err="1"/>
              <a:t>votre</a:t>
            </a:r>
            <a:r>
              <a:rPr lang="en-CA" sz="3600" dirty="0"/>
              <a:t> temps. </a:t>
            </a:r>
            <a:r>
              <a:rPr lang="en-CA" sz="3600" dirty="0" err="1"/>
              <a:t>N’hésitez</a:t>
            </a:r>
            <a:r>
              <a:rPr lang="en-CA" sz="3600" dirty="0"/>
              <a:t> pas à demander de </a:t>
            </a:r>
            <a:r>
              <a:rPr lang="en-CA" sz="3600" dirty="0" err="1"/>
              <a:t>l’aide</a:t>
            </a:r>
            <a:r>
              <a:rPr lang="en-CA" sz="3600" dirty="0"/>
              <a:t> au </a:t>
            </a:r>
            <a:r>
              <a:rPr lang="en-CA" sz="3600" dirty="0" err="1"/>
              <a:t>besoin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Pour </a:t>
            </a:r>
            <a:r>
              <a:rPr lang="en-CA" sz="3600" dirty="0" err="1"/>
              <a:t>avoir</a:t>
            </a:r>
            <a:r>
              <a:rPr lang="en-CA" sz="3600" dirty="0"/>
              <a:t> un </a:t>
            </a:r>
            <a:r>
              <a:rPr lang="en-CA" sz="3600" dirty="0" err="1"/>
              <a:t>meilleur</a:t>
            </a:r>
            <a:r>
              <a:rPr lang="en-CA" sz="3600" dirty="0"/>
              <a:t> </a:t>
            </a:r>
            <a:r>
              <a:rPr lang="en-CA" sz="3600" dirty="0" err="1"/>
              <a:t>équilibre</a:t>
            </a:r>
            <a:r>
              <a:rPr lang="en-CA" sz="3600" dirty="0"/>
              <a:t>, ne </a:t>
            </a:r>
            <a:r>
              <a:rPr lang="en-CA" sz="3600" dirty="0" err="1"/>
              <a:t>mettez</a:t>
            </a:r>
            <a:r>
              <a:rPr lang="en-CA" sz="3600" dirty="0"/>
              <a:t> pas les mains dans </a:t>
            </a:r>
            <a:r>
              <a:rPr lang="en-CA" sz="3600" dirty="0" err="1"/>
              <a:t>vos</a:t>
            </a:r>
            <a:r>
              <a:rPr lang="en-CA" sz="3600" dirty="0"/>
              <a:t> poches.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r>
              <a:rPr lang="en-CA" sz="3600" dirty="0"/>
              <a:t>Laissez aux </a:t>
            </a:r>
            <a:r>
              <a:rPr lang="en-CA" sz="3600" dirty="0" err="1"/>
              <a:t>yeux</a:t>
            </a:r>
            <a:r>
              <a:rPr lang="en-CA" sz="3600" dirty="0"/>
              <a:t> le temps de </a:t>
            </a:r>
            <a:r>
              <a:rPr lang="en-CA" sz="3600" dirty="0" err="1"/>
              <a:t>s’ajuster</a:t>
            </a:r>
            <a:r>
              <a:rPr lang="en-CA" sz="3600" dirty="0"/>
              <a:t> à la </a:t>
            </a:r>
            <a:r>
              <a:rPr lang="en-CA" sz="3600" dirty="0" err="1"/>
              <a:t>luminosité</a:t>
            </a:r>
            <a:r>
              <a:rPr lang="en-CA" sz="3600" dirty="0"/>
              <a:t>.</a:t>
            </a:r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12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pPr>
              <a:spcAft>
                <a:spcPts val="600"/>
              </a:spcAft>
              <a:buClr>
                <a:srgbClr val="264484"/>
              </a:buClr>
              <a:buSzPct val="125000"/>
              <a:defRPr/>
            </a:pPr>
            <a:endParaRPr lang="en-CA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2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5290"/>
      </a:accent1>
      <a:accent2>
        <a:srgbClr val="3BB44A"/>
      </a:accent2>
      <a:accent3>
        <a:srgbClr val="D15F27"/>
      </a:accent3>
      <a:accent4>
        <a:srgbClr val="CB1587"/>
      </a:accent4>
      <a:accent5>
        <a:srgbClr val="276EB7"/>
      </a:accent5>
      <a:accent6>
        <a:srgbClr val="14A1B4"/>
      </a:accent6>
      <a:hlink>
        <a:srgbClr val="0000FF"/>
      </a:hlink>
      <a:folHlink>
        <a:srgbClr val="800080"/>
      </a:folHlink>
    </a:clrScheme>
    <a:fontScheme name="Fall Prevention Month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707</Words>
  <Application>Microsoft Macintosh PowerPoint</Application>
  <PresentationFormat>On-screen Show (4:3)</PresentationFormat>
  <Paragraphs>100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La marche en hiver  en toute sécurité</vt:lpstr>
      <vt:lpstr>PowerPoint Presentation</vt:lpstr>
      <vt:lpstr>PowerPoint Presentation</vt:lpstr>
      <vt:lpstr>PowerPoint Presentation</vt:lpstr>
      <vt:lpstr>Conseils de sécurité pour prévenir les chutes</vt:lpstr>
      <vt:lpstr>Pour assurer votre sécurité cet hiver </vt:lpstr>
      <vt:lpstr>Avant d’aller faire votre marche</vt:lpstr>
      <vt:lpstr>Pendant votre marche</vt:lpstr>
      <vt:lpstr>Pendant votre marche</vt:lpstr>
      <vt:lpstr>Après votre marche</vt:lpstr>
      <vt:lpstr>Conseils utiles</vt:lpstr>
      <vt:lpstr>D’autres suggestions</vt:lpstr>
      <vt:lpstr>Les effets de votre marche…</vt:lpstr>
      <vt:lpstr>PowerPoint Presentation</vt:lpstr>
      <vt:lpstr>PowerPoint Presentation</vt:lpstr>
      <vt:lpstr>Insérez vos coordonnées ici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Gemar</dc:creator>
  <cp:lastModifiedBy>Michael Gemar</cp:lastModifiedBy>
  <cp:revision>5</cp:revision>
  <dcterms:created xsi:type="dcterms:W3CDTF">2026-03-27T17:12:19Z</dcterms:created>
  <dcterms:modified xsi:type="dcterms:W3CDTF">2026-04-01T17:17:54Z</dcterms:modified>
</cp:coreProperties>
</file>