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80" r:id="rId2"/>
    <p:sldId id="259" r:id="rId3"/>
    <p:sldId id="277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6" r:id="rId15"/>
    <p:sldId id="278" r:id="rId16"/>
    <p:sldId id="262" r:id="rId17"/>
    <p:sldId id="279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00A3DA"/>
    <a:srgbClr val="B5CF45"/>
    <a:srgbClr val="264484"/>
    <a:srgbClr val="F7F3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97"/>
    <p:restoredTop sz="94658"/>
  </p:normalViewPr>
  <p:slideViewPr>
    <p:cSldViewPr snapToGrid="0">
      <p:cViewPr varScale="1">
        <p:scale>
          <a:sx n="71" d="100"/>
          <a:sy n="71" d="100"/>
        </p:scale>
        <p:origin x="176" y="1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5034321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93422839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4401431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240774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7857744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44386947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67E4135-3843-35A8-55E0-6DA6CA7E9B0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5371005" name="Google Shape;81;p1:notes">
            <a:extLst>
              <a:ext uri="{FF2B5EF4-FFF2-40B4-BE49-F238E27FC236}">
                <a16:creationId xmlns:a16="http://schemas.microsoft.com/office/drawing/2014/main" id="{F8A6E633-FF17-F656-FD04-92B59D02BC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326846" name="Google Shape;82;p1:notes">
            <a:extLst>
              <a:ext uri="{FF2B5EF4-FFF2-40B4-BE49-F238E27FC236}">
                <a16:creationId xmlns:a16="http://schemas.microsoft.com/office/drawing/2014/main" id="{D263F59C-1E84-3DB3-F8F1-B59245304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endParaRPr dirty="0"/>
          </a:p>
        </p:txBody>
      </p:sp>
      <p:sp>
        <p:nvSpPr>
          <p:cNvPr id="1115146107" name="Google Shape;83;p1:notes">
            <a:extLst>
              <a:ext uri="{FF2B5EF4-FFF2-40B4-BE49-F238E27FC236}">
                <a16:creationId xmlns:a16="http://schemas.microsoft.com/office/drawing/2014/main" id="{BE6793B2-F8F4-A030-2521-9D21AA4D8B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fld id="{A953CEF4-E569-CCE6-EF1D-4792C007DBF4}" type="slidenum">
              <a:rPr lang="fr-CA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39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We all encounter situations where we pause and move carefully.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Medication could increase your risk of falling.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Wet leaves, rain, and snow drifts can be as risky as ice. </a:t>
            </a:r>
            <a:endParaRPr lang="en-CA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11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417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Reflective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 clothing at night helps drivers to see you.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The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 last step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 is a common place for a fall. Use the hand rail when available for extra support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12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05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D24DF-536A-677A-9B96-9C1C37AE1CA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4630DD7C-32CF-240F-3EE6-508086EDA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050BB8AF-8743-A522-5515-732A1D8B3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DF66AD61-B774-11DF-0B43-402D1BB59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117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dirty="0"/>
              <a:t>This resource</a:t>
            </a:r>
            <a:r>
              <a:rPr lang="en-CA" baseline="0" dirty="0"/>
              <a:t> was developed by Southwest Ontario Falls Prevention Network  in the spirit of the Fall Prevention Month 2017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15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01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245621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35741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60476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029A70-508F-9556-1DC3-3AFB3FB64645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0D20-F011-3FE3-74AE-8D5A96DE03D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12A7F317-D9E8-3C22-99EE-31EE80AE4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6A69F3D3-2B87-096D-6472-369843AD0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022FC245-1748-3210-E25F-694DF1F45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81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dirty="0"/>
              <a:t>Please insert your</a:t>
            </a:r>
            <a:r>
              <a:rPr lang="en-CA" baseline="0" dirty="0"/>
              <a:t> own organization’s information here. </a:t>
            </a:r>
            <a:endParaRPr lang="en-CA" dirty="0"/>
          </a:p>
          <a:p>
            <a:pPr>
              <a:defRPr/>
            </a:pPr>
            <a:endParaRPr dirty="0"/>
          </a:p>
        </p:txBody>
      </p:sp>
      <p:sp>
        <p:nvSpPr>
          <p:cNvPr id="12523959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4A6B-978A-273A-CF16-1F05DB76F8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C880D8EC-C532-4314-73C1-AA6CC5732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0544383B-C203-9852-9F46-50AC0ECBA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9F232E62-764E-4A78-FBF0-20F819605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78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553B-79DE-20C1-835B-39C5F4657E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A440A0BA-A1FD-0BAC-A9A3-95BC204D2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30CFCCF3-288A-C7E6-6EEA-90379F4683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175C35F5-D176-4694-E332-6FA90619B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30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Exercise</a:t>
            </a:r>
            <a:r>
              <a:rPr lang="en-CA" baseline="0" dirty="0"/>
              <a:t> </a:t>
            </a:r>
            <a:r>
              <a:rPr lang="en-CA" dirty="0"/>
              <a:t>improves your strength, flexibility and balance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Medications should be reviewed regularly</a:t>
            </a:r>
          </a:p>
          <a:p>
            <a:r>
              <a:rPr lang="en-CA" baseline="0" dirty="0"/>
              <a:t>Annual eye exams and u</a:t>
            </a:r>
            <a:r>
              <a:rPr lang="en-CA" dirty="0"/>
              <a:t>pdating</a:t>
            </a:r>
            <a:r>
              <a:rPr lang="en-CA" baseline="0" dirty="0"/>
              <a:t> of </a:t>
            </a:r>
            <a:r>
              <a:rPr lang="en-CA" dirty="0"/>
              <a:t> your prescription</a:t>
            </a:r>
            <a:r>
              <a:rPr lang="en-CA" baseline="0" dirty="0"/>
              <a:t> as needed</a:t>
            </a:r>
          </a:p>
          <a:p>
            <a:r>
              <a:rPr lang="en-CA" baseline="0" dirty="0"/>
              <a:t>Taking care and time to study your environment can be very helpful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5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834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Vision issues are affected by snow, ice</a:t>
            </a:r>
            <a:r>
              <a:rPr lang="en-CA" baseline="0" dirty="0"/>
              <a:t> and the shorter days.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6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85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Dress in layers so you are prepared for changing winter weather. Stay warm by wearing a hat, scarf, and gloves.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Your</a:t>
            </a:r>
            <a:r>
              <a:rPr lang="en-CA" baseline="0" dirty="0"/>
              <a:t> outer c</a:t>
            </a:r>
            <a:r>
              <a:rPr lang="en-CA" dirty="0"/>
              <a:t>lothing</a:t>
            </a:r>
            <a:r>
              <a:rPr lang="en-CA" baseline="0" dirty="0"/>
              <a:t> should ensure that</a:t>
            </a:r>
            <a:r>
              <a:rPr lang="en-CA" dirty="0"/>
              <a:t> you can be seen by drivers, cyclists, and other walkers. </a:t>
            </a:r>
            <a:r>
              <a:rPr lang="en-CA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L</a:t>
            </a:r>
            <a:r>
              <a:rPr lang="en-CA" dirty="0"/>
              <a:t>ook for well-insulated and lightweight footwear with a non-slip tread sole.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Use a cane or walking poles, use ice grippers on footwear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7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505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It takes longer for your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 eyes to adjust as we age, take extra time to let your eye adjust as you move from outdoors to indoors and vice versa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9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31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If you are sore, switch to shorter walks and gradually increase your walking time.</a:t>
            </a:r>
            <a:endParaRPr lang="en-CA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Dehydration can make you dizzy, which increases the risk of falling. Drink 6-8 glasses of water each day to stay hydrated</a:t>
            </a:r>
            <a:endParaRPr lang="en-CA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10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84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userDrawn="1">
  <p:cSld name="Titl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8953168" name="Google Shape;93;p2"/>
          <p:cNvSpPr/>
          <p:nvPr userDrawn="1"/>
        </p:nvSpPr>
        <p:spPr bwMode="auto">
          <a:xfrm>
            <a:off x="0" y="1852568"/>
            <a:ext cx="9144000" cy="4303442"/>
          </a:xfrm>
          <a:prstGeom prst="rect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34795658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  <p:sp>
        <p:nvSpPr>
          <p:cNvPr id="1734300931" name="Google Shape;28;p18"/>
          <p:cNvSpPr txBox="1">
            <a:spLocks noGrp="1"/>
          </p:cNvSpPr>
          <p:nvPr>
            <p:ph type="body" idx="1"/>
          </p:nvPr>
        </p:nvSpPr>
        <p:spPr bwMode="auto">
          <a:xfrm>
            <a:off x="457199" y="2081250"/>
            <a:ext cx="8229600" cy="38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  <a:defRPr sz="2400">
                <a:solidFill>
                  <a:schemeClr val="bg1"/>
                </a:solidFill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99186912" name="Google Shape;27;p18"/>
          <p:cNvSpPr txBox="1">
            <a:spLocks noGrp="1"/>
          </p:cNvSpPr>
          <p:nvPr>
            <p:ph type="title"/>
          </p:nvPr>
        </p:nvSpPr>
        <p:spPr bwMode="auto">
          <a:xfrm>
            <a:off x="3496307" y="378049"/>
            <a:ext cx="51904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1036616555" name="Picture 1036616554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228600" y="365760"/>
            <a:ext cx="3017518" cy="12801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0360412" name="Google Shape;27;p18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43256712" name="Google Shape;28;p18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36159609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032419" name="Google Shape;33;p19"/>
          <p:cNvSpPr txBox="1">
            <a:spLocks noGrp="1"/>
          </p:cNvSpPr>
          <p:nvPr>
            <p:ph type="title"/>
          </p:nvPr>
        </p:nvSpPr>
        <p:spPr bwMode="auto">
          <a:xfrm>
            <a:off x="722313" y="9525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641852000" name="Google Shape;34;p19"/>
          <p:cNvSpPr txBox="1">
            <a:spLocks noGrp="1"/>
          </p:cNvSpPr>
          <p:nvPr>
            <p:ph type="body" idx="1"/>
          </p:nvPr>
        </p:nvSpPr>
        <p:spPr bwMode="auto">
          <a:xfrm>
            <a:off x="722313" y="2547938"/>
            <a:ext cx="77724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1pPr>
            <a:lvl2pPr marL="914400" lvl="1" indent="-2286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2pPr>
            <a:lvl3pPr marL="1371600" lvl="2" indent="-228600" algn="l">
              <a:lnSpc>
                <a:spcPct val="100000"/>
              </a:lnSpc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3pPr>
            <a:lvl4pPr marL="1828800" lvl="3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4pPr>
            <a:lvl5pPr marL="2286000" lvl="4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52679346" name="Google Shape;35;p19"/>
          <p:cNvSpPr/>
          <p:nvPr/>
        </p:nvSpPr>
        <p:spPr bwMode="auto">
          <a:xfrm rot="10800000" flipH="1">
            <a:off x="-5121" y="2376829"/>
            <a:ext cx="9088048" cy="91440"/>
          </a:xfrm>
          <a:prstGeom prst="rect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33221476" name="Google Shape;36;p19"/>
          <p:cNvSpPr/>
          <p:nvPr/>
        </p:nvSpPr>
        <p:spPr bwMode="auto">
          <a:xfrm>
            <a:off x="-4274" y="2331110"/>
            <a:ext cx="9087201" cy="45718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5551163" name="Google Shape;37;p19"/>
          <p:cNvSpPr/>
          <p:nvPr/>
        </p:nvSpPr>
        <p:spPr bwMode="auto">
          <a:xfrm>
            <a:off x="-5121" y="2468269"/>
            <a:ext cx="9088048" cy="45720"/>
          </a:xfrm>
          <a:prstGeom prst="rect">
            <a:avLst/>
          </a:prstGeom>
          <a:solidFill>
            <a:srgbClr val="BACF43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18128072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 Content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734067" name="Google Shape;39;p2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04594704" name="Google Shape;40;p20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Helvetica"/>
                <a:ea typeface="Helvetica"/>
                <a:cs typeface="Helvetica"/>
              </a:defRPr>
            </a:lvl2pPr>
            <a:lvl3pPr marL="1371600" lvl="2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07970065" name="Google Shape;41;p20"/>
          <p:cNvSpPr txBox="1">
            <a:spLocks noGrp="1"/>
          </p:cNvSpPr>
          <p:nvPr>
            <p:ph type="body" idx="2"/>
          </p:nvPr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Helvetica"/>
                <a:ea typeface="Helvetica"/>
                <a:cs typeface="Helvetica"/>
              </a:defRPr>
            </a:lvl2pPr>
            <a:lvl3pPr marL="1371600" lvl="2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89976710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t with Caption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3177470" name="Google Shape;55;p22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9844256" name="Google Shape;56;p22"/>
          <p:cNvSpPr txBox="1">
            <a:spLocks noGrp="1"/>
          </p:cNvSpPr>
          <p:nvPr>
            <p:ph type="body" idx="1"/>
          </p:nvPr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98" algn="l">
              <a:lnSpc>
                <a:spcPct val="100000"/>
              </a:lnSpc>
              <a:spcBef>
                <a:spcPts val="639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Helvetica"/>
                <a:ea typeface="Helvetica"/>
                <a:cs typeface="Helvetica"/>
              </a:defRPr>
            </a:lvl1pPr>
            <a:lvl2pPr marL="914400" lvl="1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latin typeface="Helvetica"/>
                <a:ea typeface="Helvetica"/>
                <a:cs typeface="Helvetica"/>
              </a:defRPr>
            </a:lvl2pPr>
            <a:lvl3pPr marL="1371600" lvl="2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/>
                <a:ea typeface="Helvetica"/>
                <a:cs typeface="Helvetica"/>
              </a:defRPr>
            </a:lvl3pPr>
            <a:lvl4pPr marL="1828800" lvl="3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Helvetica"/>
                <a:ea typeface="Helvetica"/>
                <a:cs typeface="Helvetica"/>
              </a:defRPr>
            </a:lvl4pPr>
            <a:lvl5pPr marL="2286000" lvl="4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Helvetica"/>
                <a:ea typeface="Helvetica"/>
                <a:cs typeface="Helvetica"/>
              </a:defRPr>
            </a:lvl5pPr>
            <a:lvl6pPr marL="2743200" lvl="5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6pPr>
            <a:lvl7pPr marL="3200400" lvl="6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7pPr>
            <a:lvl8pPr marL="3657600" lvl="7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8pPr>
            <a:lvl9pPr marL="4114800" lvl="8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7929221" name="Google Shape;57;p22"/>
          <p:cNvSpPr txBox="1">
            <a:spLocks noGrp="1"/>
          </p:cNvSpPr>
          <p:nvPr>
            <p:ph type="body" idx="2"/>
          </p:nvPr>
        </p:nvSpPr>
        <p:spPr bwMode="auto"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914400" lvl="1" indent="-228600" algn="l">
              <a:lnSpc>
                <a:spcPct val="100000"/>
              </a:lnSpc>
              <a:spcBef>
                <a:spcPts val="23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/>
                <a:ea typeface="Helvetica"/>
                <a:cs typeface="Helvetica"/>
              </a:defRPr>
            </a:lvl2pPr>
            <a:lvl3pPr marL="1371600" lvl="2" indent="-228600" algn="l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Helvetica"/>
                <a:ea typeface="Helvetica"/>
                <a:cs typeface="Helvetica"/>
              </a:defRPr>
            </a:lvl3pPr>
            <a:lvl4pPr marL="1828800" lvl="3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4pPr>
            <a:lvl5pPr marL="2286000" lvl="4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5pPr>
            <a:lvl6pPr marL="2743200" lvl="5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6pPr>
            <a:lvl7pPr marL="3200400" lvl="6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7pPr>
            <a:lvl8pPr marL="3657600" lvl="7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8pPr>
            <a:lvl9pPr marL="4114800" lvl="8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39766487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Vertical 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58231" name="Google Shape;69;p24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48455482" name="Google Shape;70;p24"/>
          <p:cNvSpPr txBox="1">
            <a:spLocks noGrp="1"/>
          </p:cNvSpPr>
          <p:nvPr>
            <p:ph type="body" idx="1"/>
          </p:nvPr>
        </p:nvSpPr>
        <p:spPr bwMode="auto"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32103632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 Title and 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8061683" name="Google Shape;75;p25"/>
          <p:cNvSpPr txBox="1">
            <a:spLocks noGrp="1"/>
          </p:cNvSpPr>
          <p:nvPr>
            <p:ph type="title"/>
          </p:nvPr>
        </p:nvSpPr>
        <p:spPr bwMode="auto"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82400593" name="Google Shape;76;p25"/>
          <p:cNvSpPr txBox="1">
            <a:spLocks noGrp="1"/>
          </p:cNvSpPr>
          <p:nvPr>
            <p:ph type="body" idx="1"/>
          </p:nvPr>
        </p:nvSpPr>
        <p:spPr bwMode="auto"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26778320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7BB">
            <a:alpha val="49999"/>
          </a:srgb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118365" name="Google Shape;10;p14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0538540" name="Google Shape;11;p14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98" algn="l" rtl="0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"/>
                <a:ea typeface="Helvetica"/>
                <a:cs typeface="Helvetica"/>
              </a:defRPr>
            </a:lvl1pPr>
            <a:lvl2pPr marL="914400" marR="0" lvl="1" indent="-406398" algn="l" rtl="0">
              <a:lnSpc>
                <a:spcPct val="100000"/>
              </a:lnSpc>
              <a:spcBef>
                <a:spcPts val="55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80998" algn="l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9066238" name="Google Shape;14;p14"/>
          <p:cNvSpPr/>
          <p:nvPr/>
        </p:nvSpPr>
        <p:spPr bwMode="auto">
          <a:xfrm>
            <a:off x="146304" y="6210300"/>
            <a:ext cx="457200" cy="457200"/>
          </a:xfrm>
          <a:prstGeom prst="ellipse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>
                <a:solidFill>
                  <a:srgbClr val="FFFFFF"/>
                </a:solidFill>
                <a:latin typeface="Helvetica"/>
                <a:ea typeface="Helvetica"/>
                <a:cs typeface="Helvetica"/>
              </a:rPr>
              <a:t>‹#›</a:t>
            </a:fld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42316685" name="Google Shape;30;p18"/>
          <p:cNvSpPr txBox="1">
            <a:spLocks noGrp="1"/>
          </p:cNvSpPr>
          <p:nvPr>
            <p:ph type="ftr" idx="3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  <p:sp>
        <p:nvSpPr>
          <p:cNvPr id="1752695042" name="Oval 1752695041"/>
          <p:cNvSpPr/>
          <p:nvPr/>
        </p:nvSpPr>
        <p:spPr bwMode="auto">
          <a:xfrm>
            <a:off x="174067" y="6572250"/>
            <a:ext cx="129885" cy="129885"/>
          </a:xfrm>
          <a:prstGeom prst="ellipse">
            <a:avLst/>
          </a:prstGeom>
          <a:solidFill>
            <a:srgbClr val="00A3DA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04470598" name="Graphic 804470597"/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694943" y="6291071"/>
            <a:ext cx="914400" cy="38404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1" i="0" u="none" strike="noStrike" cap="none">
          <a:solidFill>
            <a:srgbClr val="374781"/>
          </a:solidFill>
          <a:latin typeface="+mj-lt"/>
          <a:ea typeface="Calibri"/>
          <a:cs typeface="Calibri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374781"/>
          </a:solidFill>
          <a:latin typeface="+mn-lt"/>
          <a:ea typeface="Arial"/>
          <a:cs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asafetycouncil.org/senior-safety/safety-tips-winter-walking" TargetMode="External"/><Relationship Id="rId7" Type="http://schemas.openxmlformats.org/officeDocument/2006/relationships/hyperlink" Target="http://www.peocanada.com/peo-blog/9-winter-safety-tips-you-didnt-know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calgary.ca/safety/home/report-accident-incident-oars/safe-winter-walking" TargetMode="External"/><Relationship Id="rId5" Type="http://schemas.openxmlformats.org/officeDocument/2006/relationships/hyperlink" Target="http://www.toronto.ca/legdocs/mmis/2016/pw/bgrd/backgroundfile98004.pdf" TargetMode="External"/><Relationship Id="rId4" Type="http://schemas.openxmlformats.org/officeDocument/2006/relationships/hyperlink" Target="https://myhealth.alberta.ca/Alberta/Pages/winter-walking-tips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7F3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3C02E-726B-A4B1-2731-995D5BE2745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F3A0278A-D8FC-5119-E67C-20367494F059}"/>
              </a:ext>
            </a:extLst>
          </p:cNvPr>
          <p:cNvSpPr/>
          <p:nvPr/>
        </p:nvSpPr>
        <p:spPr bwMode="auto">
          <a:xfrm>
            <a:off x="6420650" y="2929094"/>
            <a:ext cx="1210121" cy="1210121"/>
          </a:xfrm>
          <a:prstGeom prst="ellips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BB3BEF-0AF3-1753-E2A1-416FC4AC8590}"/>
              </a:ext>
            </a:extLst>
          </p:cNvPr>
          <p:cNvSpPr/>
          <p:nvPr/>
        </p:nvSpPr>
        <p:spPr bwMode="auto">
          <a:xfrm>
            <a:off x="3534052" y="3432144"/>
            <a:ext cx="1034891" cy="1034891"/>
          </a:xfrm>
          <a:prstGeom prst="ellips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3CEB85-6303-A82B-65C1-17B89A9D1B31}"/>
              </a:ext>
            </a:extLst>
          </p:cNvPr>
          <p:cNvSpPr/>
          <p:nvPr/>
        </p:nvSpPr>
        <p:spPr bwMode="auto">
          <a:xfrm>
            <a:off x="4749244" y="3149321"/>
            <a:ext cx="1548525" cy="1548525"/>
          </a:xfrm>
          <a:prstGeom prst="ellipse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055300" name="Google Shape;86;p1">
            <a:extLst>
              <a:ext uri="{FF2B5EF4-FFF2-40B4-BE49-F238E27FC236}">
                <a16:creationId xmlns:a16="http://schemas.microsoft.com/office/drawing/2014/main" id="{F5D02492-76E3-C860-892C-D8664F28C163}"/>
              </a:ext>
            </a:extLst>
          </p:cNvPr>
          <p:cNvSpPr txBox="1"/>
          <p:nvPr/>
        </p:nvSpPr>
        <p:spPr bwMode="auto">
          <a:xfrm>
            <a:off x="585787" y="6657975"/>
            <a:ext cx="184730" cy="36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71441143" name="Google Shape;27;p18">
            <a:extLst>
              <a:ext uri="{FF2B5EF4-FFF2-40B4-BE49-F238E27FC236}">
                <a16:creationId xmlns:a16="http://schemas.microsoft.com/office/drawing/2014/main" id="{A09D1537-63D5-B62B-5F44-C52347B0B8C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35602" y="1431847"/>
            <a:ext cx="8489801" cy="1044945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compatLnSpc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Safe Winter Walking</a:t>
            </a:r>
            <a:endParaRPr sz="5400" dirty="0"/>
          </a:p>
        </p:txBody>
      </p:sp>
      <p:pic>
        <p:nvPicPr>
          <p:cNvPr id="485400044" name="Picture 485400043">
            <a:extLst>
              <a:ext uri="{FF2B5EF4-FFF2-40B4-BE49-F238E27FC236}">
                <a16:creationId xmlns:a16="http://schemas.microsoft.com/office/drawing/2014/main" id="{FC22E200-F135-3C3A-9A84-AAB93846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28600" y="365760"/>
            <a:ext cx="2463085" cy="10449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7DD8FD-DD18-464A-2B00-610FC4ABACA7}"/>
              </a:ext>
            </a:extLst>
          </p:cNvPr>
          <p:cNvSpPr/>
          <p:nvPr/>
        </p:nvSpPr>
        <p:spPr>
          <a:xfrm>
            <a:off x="-394469" y="3193512"/>
            <a:ext cx="1460142" cy="1460142"/>
          </a:xfrm>
          <a:prstGeom prst="ellipse">
            <a:avLst/>
          </a:prstGeom>
          <a:solidFill>
            <a:srgbClr val="264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B6B89C-3461-C784-68C7-F1C33CD5261D}"/>
              </a:ext>
            </a:extLst>
          </p:cNvPr>
          <p:cNvSpPr/>
          <p:nvPr/>
        </p:nvSpPr>
        <p:spPr bwMode="auto">
          <a:xfrm>
            <a:off x="8114180" y="2627783"/>
            <a:ext cx="1210121" cy="1210121"/>
          </a:xfrm>
          <a:prstGeom prst="ellipse">
            <a:avLst/>
          </a:prstGeom>
          <a:solidFill>
            <a:srgbClr val="B5C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AE8596-95E5-1483-AAD9-0B25A53D950A}"/>
              </a:ext>
            </a:extLst>
          </p:cNvPr>
          <p:cNvSpPr/>
          <p:nvPr/>
        </p:nvSpPr>
        <p:spPr bwMode="auto">
          <a:xfrm>
            <a:off x="1986499" y="3122013"/>
            <a:ext cx="613973" cy="613973"/>
          </a:xfrm>
          <a:prstGeom prst="ellipse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96157C-A9DB-46D6-BB4F-386CCB92524B}"/>
              </a:ext>
            </a:extLst>
          </p:cNvPr>
          <p:cNvSpPr/>
          <p:nvPr/>
        </p:nvSpPr>
        <p:spPr bwMode="auto">
          <a:xfrm>
            <a:off x="6543530" y="2658895"/>
            <a:ext cx="490426" cy="490426"/>
          </a:xfrm>
          <a:prstGeom prst="ellipse">
            <a:avLst/>
          </a:prstGeom>
          <a:solidFill>
            <a:srgbClr val="264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8AE6CD-6507-6215-F3FF-DE6724C14A62}"/>
              </a:ext>
            </a:extLst>
          </p:cNvPr>
          <p:cNvSpPr/>
          <p:nvPr/>
        </p:nvSpPr>
        <p:spPr bwMode="auto">
          <a:xfrm>
            <a:off x="3928616" y="2448533"/>
            <a:ext cx="697747" cy="697747"/>
          </a:xfrm>
          <a:prstGeom prst="ellipse">
            <a:avLst/>
          </a:prstGeom>
          <a:solidFill>
            <a:srgbClr val="B5C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older people laughing&#10;&#10;AI-generated content may be incorrect.">
            <a:extLst>
              <a:ext uri="{FF2B5EF4-FFF2-40B4-BE49-F238E27FC236}">
                <a16:creationId xmlns:a16="http://schemas.microsoft.com/office/drawing/2014/main" id="{03F87CF7-A320-AA06-463F-21BD79D4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429"/>
          <a:stretch>
            <a:fillRect/>
          </a:stretch>
        </p:blipFill>
        <p:spPr>
          <a:xfrm>
            <a:off x="-24389" y="3032795"/>
            <a:ext cx="9186664" cy="38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912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B413F-D9D0-06B8-0C44-D5CC0640C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AC3B-F7C4-6BEE-1A54-8DBF0857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After your walk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3A92E-B939-FE2E-3B96-FC7887200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3741313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Assess how you feel.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Enjoy a glass of water.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  <p:pic>
        <p:nvPicPr>
          <p:cNvPr id="6" name="Picture 5" descr="An old person drinking water from a glass&#10;&#10;AI-generated content may be incorrect.">
            <a:extLst>
              <a:ext uri="{FF2B5EF4-FFF2-40B4-BE49-F238E27FC236}">
                <a16:creationId xmlns:a16="http://schemas.microsoft.com/office/drawing/2014/main" id="{4C418C98-BB6E-587F-86A7-800103A1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512" y="1824483"/>
            <a:ext cx="4701647" cy="3516440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293551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DD5F3-3FFA-5BC2-CA8B-5DBEFA87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09D9-D365-2417-6579-CD2C4507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Helpful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F8388-DE14-814C-4170-DD7487970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Keep your doctor informed of your physical activity level.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If you find yourself walking on ice, move slowly, keep your knees loose, and shorten your strides.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00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F047-D708-44FE-43EC-609099C1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B54C-DBD1-8373-CBD6-D1D0FBE8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More Helpful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BD4D6-C214-F5D2-25E0-E68DBE2A4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Once it gets dark outside, you may not be able to see dangers as easily - and dangers such as cars may not be able to see you.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Take extra care when stepping off the last step of stairs.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2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A357-FDA9-0B84-076C-ABD47071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E702-AAE2-D888-BA8B-77DD238D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What your walk does…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DB7B5-93C8-1481-F461-ED9B42A7F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 marL="114300" indent="0">
              <a:spcAft>
                <a:spcPts val="1200"/>
              </a:spcAft>
              <a:buClr>
                <a:srgbClr val="264484"/>
              </a:buClr>
              <a:buSzPct val="125000"/>
              <a:buNone/>
              <a:defRPr/>
            </a:pPr>
            <a:r>
              <a:rPr lang="en-CA" sz="3600" dirty="0"/>
              <a:t>Walking improves your mental, social, and physical health; balance, posture and muscle strength. It reduces the risk of heart disease, developing high blood pressure, diabetes, improves bone health and reduces the risk of fractures from falls.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1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2609378-B3F0-0A1E-6407-BD1D4CE225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BC4105B1-01DA-E354-B2DF-B1F23C16C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31520"/>
            <a:ext cx="8229600" cy="5394643"/>
          </a:xfrm>
        </p:spPr>
        <p:txBody>
          <a:bodyPr anchor="ctr"/>
          <a:lstStyle/>
          <a:p>
            <a:pPr marL="114300" indent="0" algn="ctr">
              <a:buNone/>
              <a:defRPr/>
            </a:pPr>
            <a:r>
              <a:rPr lang="en-CA" sz="4800" dirty="0"/>
              <a:t>Enjoy winter walking</a:t>
            </a:r>
          </a:p>
          <a:p>
            <a:pPr marL="114300" indent="0" algn="ctr">
              <a:buNone/>
              <a:defRPr/>
            </a:pPr>
            <a:r>
              <a:rPr lang="en-CA" sz="4800" dirty="0"/>
              <a:t>and </a:t>
            </a:r>
          </a:p>
          <a:p>
            <a:pPr marL="114300" indent="0" algn="ctr">
              <a:buNone/>
              <a:defRPr/>
            </a:pPr>
            <a:r>
              <a:rPr lang="en-CA" sz="4800" dirty="0"/>
              <a:t>be safe!</a:t>
            </a:r>
          </a:p>
          <a:p>
            <a:pPr marL="11430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8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40A2-9A20-F3BB-DA64-36C20F5D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DC7BF-4F3B-23E9-F2E4-5DCBE18B9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82752"/>
            <a:ext cx="8229600" cy="582136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Safe Winter Walking resources are a collective effort of the Southwest Ontario Fall Prevention Network (SWOFPN)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This Power Point Presentation was created for you by members of SWOFPN and the Fall Prevention Community of Practice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4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65070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Your own contact info here</a:t>
            </a:r>
          </a:p>
        </p:txBody>
      </p:sp>
      <p:sp>
        <p:nvSpPr>
          <p:cNvPr id="1802142131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6A1397-FE40-9F84-1059-FFEE9EC0117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4B551A11-17D4-C036-A056-68D75707D2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31520"/>
            <a:ext cx="8229600" cy="5394643"/>
          </a:xfrm>
        </p:spPr>
        <p:txBody>
          <a:bodyPr anchor="ctr">
            <a:normAutofit lnSpcReduction="10000"/>
          </a:bodyPr>
          <a:lstStyle/>
          <a:p>
            <a:pPr marL="114300" indent="0">
              <a:buNone/>
              <a:defRPr/>
            </a:pPr>
            <a:r>
              <a:rPr lang="en-CA" sz="3600" b="1" dirty="0">
                <a:solidFill>
                  <a:srgbClr val="264484"/>
                </a:solidFill>
              </a:rPr>
              <a:t>Resources</a:t>
            </a:r>
          </a:p>
          <a:p>
            <a:pPr marL="114300" indent="0">
              <a:buNone/>
              <a:defRPr/>
            </a:pPr>
            <a:endParaRPr lang="en-CA" sz="1600" dirty="0"/>
          </a:p>
          <a:p>
            <a:pPr marL="114300" indent="0">
              <a:buNone/>
              <a:defRPr/>
            </a:pPr>
            <a:r>
              <a:rPr lang="en-CA" sz="1600" dirty="0"/>
              <a:t>Canada Safety Council: Canada's Voice and Resource for Safety. Safety Tips for Winter Walking.</a:t>
            </a:r>
          </a:p>
          <a:p>
            <a:pPr marL="114300" indent="0">
              <a:buNone/>
              <a:defRPr/>
            </a:pPr>
            <a:r>
              <a:rPr lang="en-CA" sz="1600" dirty="0">
                <a:hlinkClick r:id="rId3"/>
              </a:rPr>
              <a:t>https://canadasafetycouncil.org/senior-safety/safety-tips-winter-walking</a:t>
            </a:r>
            <a:endParaRPr lang="en-CA" sz="1600" dirty="0"/>
          </a:p>
          <a:p>
            <a:pPr marL="114300" indent="0">
              <a:buNone/>
              <a:defRPr/>
            </a:pPr>
            <a:endParaRPr lang="en-CA" sz="1600" dirty="0"/>
          </a:p>
          <a:p>
            <a:pPr marL="114300" indent="0">
              <a:buNone/>
              <a:defRPr/>
            </a:pPr>
            <a:r>
              <a:rPr lang="en-CA" sz="1600" dirty="0"/>
              <a:t>My Health. </a:t>
            </a:r>
            <a:r>
              <a:rPr lang="en-CA" sz="1600" dirty="0" err="1"/>
              <a:t>Alberta.ca</a:t>
            </a:r>
            <a:r>
              <a:rPr lang="en-CA" sz="1600" dirty="0"/>
              <a:t>. Winter Walking Tips: Lower Your Risk of Falling.</a:t>
            </a:r>
          </a:p>
          <a:p>
            <a:pPr marL="114300" indent="0">
              <a:buNone/>
              <a:defRPr/>
            </a:pPr>
            <a:r>
              <a:rPr lang="en-CA" sz="1600" dirty="0">
                <a:hlinkClick r:id="rId4"/>
              </a:rPr>
              <a:t>https://myhealth.alberta.ca/Alberta/Pages/winter-walking-tips.aspx</a:t>
            </a:r>
            <a:endParaRPr lang="en-CA" sz="1600" dirty="0"/>
          </a:p>
          <a:p>
            <a:pPr marL="114300" indent="0">
              <a:buNone/>
              <a:defRPr/>
            </a:pPr>
            <a:endParaRPr lang="en-CA" sz="1600" dirty="0"/>
          </a:p>
          <a:p>
            <a:pPr marL="114300" indent="0">
              <a:buNone/>
              <a:defRPr/>
            </a:pPr>
            <a:r>
              <a:rPr lang="en-CA" sz="1600" dirty="0"/>
              <a:t>Board of Health. Preventing Injuries </a:t>
            </a:r>
            <a:r>
              <a:rPr lang="en-CA" sz="1600" dirty="0" err="1"/>
              <a:t>fromWintertime</a:t>
            </a:r>
            <a:r>
              <a:rPr lang="en-CA" sz="1600" dirty="0"/>
              <a:t> Slips and Falls in Toronto. City of Toronto: Board o Health; 2016 Oct. Report No: PW17.14 Available from:</a:t>
            </a:r>
          </a:p>
          <a:p>
            <a:pPr marL="114300" indent="0">
              <a:buNone/>
              <a:defRPr/>
            </a:pPr>
            <a:r>
              <a:rPr lang="en-CA" sz="1600" dirty="0">
                <a:hlinkClick r:id="rId5"/>
              </a:rPr>
              <a:t>http://www.toronto.ca/legdocs/mmis/2016/pw/bgrd/backgroundfile98004.pdf</a:t>
            </a:r>
            <a:endParaRPr lang="en-CA" sz="1600" dirty="0"/>
          </a:p>
          <a:p>
            <a:pPr marL="114300" indent="0">
              <a:buNone/>
              <a:defRPr/>
            </a:pPr>
            <a:endParaRPr lang="en-CA" sz="1600" dirty="0"/>
          </a:p>
          <a:p>
            <a:pPr marL="114300" indent="0">
              <a:buNone/>
              <a:defRPr/>
            </a:pPr>
            <a:r>
              <a:rPr lang="en-CA" sz="1600" dirty="0"/>
              <a:t>University of Calgary. Risk - Environmental Health and Safety. Safe Winter Walking.</a:t>
            </a:r>
          </a:p>
          <a:p>
            <a:pPr marL="114300" indent="0">
              <a:buNone/>
              <a:defRPr/>
            </a:pPr>
            <a:r>
              <a:rPr lang="en-CA" sz="1600" dirty="0">
                <a:hlinkClick r:id="rId6"/>
              </a:rPr>
              <a:t>https://www.ucalgary.ca/safety/home/report-accident-incident-oars/safe-winter-walking</a:t>
            </a:r>
            <a:endParaRPr lang="en-CA" sz="1600" dirty="0"/>
          </a:p>
          <a:p>
            <a:pPr marL="114300" indent="0">
              <a:buNone/>
              <a:defRPr/>
            </a:pPr>
            <a:endParaRPr lang="en-CA" sz="1600" dirty="0"/>
          </a:p>
          <a:p>
            <a:pPr marL="114300" indent="0">
              <a:buNone/>
              <a:defRPr/>
            </a:pPr>
            <a:r>
              <a:rPr lang="en-CA" sz="1600" dirty="0"/>
              <a:t>PEO Canada. 9 Winter Safety Tips You Didn't Know.</a:t>
            </a:r>
          </a:p>
          <a:p>
            <a:pPr marL="114300" indent="0">
              <a:buNone/>
              <a:defRPr/>
            </a:pPr>
            <a:r>
              <a:rPr lang="en-CA" sz="1600" dirty="0">
                <a:hlinkClick r:id="rId7"/>
              </a:rPr>
              <a:t>http://www.peocanada.com/peo-blog/9-winter-safety-tips-you-didnt-know/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8010281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7F3D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14300" indent="0">
              <a:buNone/>
              <a:defRPr/>
            </a:pPr>
            <a:r>
              <a:rPr lang="en-CA" i="1" dirty="0"/>
              <a:t>Your personalized introduction page for your presentation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BD42DC0-6673-5FEE-E012-B65C9C318BF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47B1E42B-F61C-EC94-A854-0A86A609E2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199" y="829014"/>
            <a:ext cx="8229600" cy="3312446"/>
          </a:xfrm>
        </p:spPr>
        <p:txBody>
          <a:bodyPr anchor="ctr"/>
          <a:lstStyle/>
          <a:p>
            <a:pPr marL="114300" indent="0" algn="ctr">
              <a:buNone/>
              <a:defRPr/>
            </a:pPr>
            <a:r>
              <a:rPr lang="en-CA" sz="4800" dirty="0"/>
              <a:t>Physical activity throughout the year is a part of healthy aging and can help prevent falls and fractures</a:t>
            </a:r>
          </a:p>
          <a:p>
            <a:pPr marL="114300" indent="0">
              <a:buNone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45198-B186-5C62-07AD-B6C4EE069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3" y="3900055"/>
            <a:ext cx="8068066" cy="2823823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1969230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321B03-D14F-6B7F-8411-3BA47160F83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2D6AAFD1-553F-2B3D-AE01-B5A334F19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1" y="731520"/>
            <a:ext cx="5145834" cy="5394643"/>
          </a:xfrm>
        </p:spPr>
        <p:txBody>
          <a:bodyPr anchor="ctr"/>
          <a:lstStyle/>
          <a:p>
            <a:pPr marL="114300" indent="0">
              <a:buNone/>
              <a:defRPr/>
            </a:pPr>
            <a:r>
              <a:rPr lang="en-CA" sz="4800" dirty="0"/>
              <a:t>Regular physical activity during the winter months could include walking, snow shoeing, or shoveling</a:t>
            </a:r>
          </a:p>
        </p:txBody>
      </p:sp>
      <p:pic>
        <p:nvPicPr>
          <p:cNvPr id="6" name="Picture 5" descr="A person walking on a sidewalk with poles&#10;&#10;AI-generated content may be incorrect.">
            <a:extLst>
              <a:ext uri="{FF2B5EF4-FFF2-40B4-BE49-F238E27FC236}">
                <a16:creationId xmlns:a16="http://schemas.microsoft.com/office/drawing/2014/main" id="{90BFBD03-420D-3CD5-FB5E-B35CE037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47" r="13247"/>
          <a:stretch>
            <a:fillRect/>
          </a:stretch>
        </p:blipFill>
        <p:spPr>
          <a:xfrm>
            <a:off x="5603034" y="989097"/>
            <a:ext cx="3360661" cy="5080000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5716381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4671-FEED-B47C-E23A-B6A0323D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General fall prevention </a:t>
            </a:r>
            <a:br>
              <a:rPr lang="en-US" sz="4800" dirty="0"/>
            </a:br>
            <a:r>
              <a:rPr lang="en-US" sz="4800" dirty="0"/>
              <a:t>safety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2AED7-5C11-87CD-671B-4B1294C3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8152"/>
            <a:ext cx="8229600" cy="4525963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Regular exercise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Review medications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Vision assessment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Take your time and </a:t>
            </a:r>
            <a:br>
              <a:rPr lang="en-CA" sz="3600" dirty="0"/>
            </a:br>
            <a:r>
              <a:rPr lang="en-CA" sz="3600" dirty="0"/>
              <a:t>watch your step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7ED50-1802-3A63-FAC6-F8D5D417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0857" y="2178834"/>
            <a:ext cx="3322533" cy="3343299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328788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D7065-7137-0E4A-4ADF-39C0D55A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63C0-681A-8031-EA13-E700E530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What can you do to stay safe in winter?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1ECB1-CA9C-0A3F-F2EC-5ACAB5AE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8152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Watch for hazards masked by snow.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Be aware of effects of glare.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Look for black ice and other icy surfaces.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Remember it gets dark early becoming more difficult to see.</a:t>
            </a:r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2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BB6C-7F19-AFDD-1F71-B4AE6D9D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97B0-4A87-C365-E6D6-9A321AD3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596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Before you start your walk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D7A1-49FB-ECE6-B565-E7E2AA04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3237"/>
            <a:ext cx="8229600" cy="309967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Monitor the forecast and plan ahead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Wear bright or reflective gear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Choose warm, stable footwear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Consider assistive devices 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  <p:pic>
        <p:nvPicPr>
          <p:cNvPr id="6" name="Picture 5" descr="A person and person walking in the snow&#10;&#10;AI-generated content may be incorrect.">
            <a:extLst>
              <a:ext uri="{FF2B5EF4-FFF2-40B4-BE49-F238E27FC236}">
                <a16:creationId xmlns:a16="http://schemas.microsoft.com/office/drawing/2014/main" id="{95107F47-5536-D86E-82A5-661A7742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27" y="4482837"/>
            <a:ext cx="5597945" cy="2075905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148857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B90D8-FDD3-2CEC-958F-7F0832196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0C81-9A03-E172-DB91-53080E01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During your walk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5A933-D2A7-FFF4-F653-95115C65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Be aware of your surroundings and scan for hazards. Black ice is not visible to the eye.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Watch for sidewalk cracks, and uneven or changing surfaces.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Walk on designated, clear paths. Try walking with a friend.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3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F1320-0543-5BEE-E34C-05CA9ADD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C770-DD67-5CC9-ACAB-DCB1167C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During your walk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1F2AB-BE7B-6CAC-15B7-3D0227770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Take your time and ask for help if needed.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Keep your hands out of your pockets to help you balance.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Give time to let your eyes adjust.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2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5290"/>
      </a:accent1>
      <a:accent2>
        <a:srgbClr val="3BB44A"/>
      </a:accent2>
      <a:accent3>
        <a:srgbClr val="D15F27"/>
      </a:accent3>
      <a:accent4>
        <a:srgbClr val="CB1587"/>
      </a:accent4>
      <a:accent5>
        <a:srgbClr val="276EB7"/>
      </a:accent5>
      <a:accent6>
        <a:srgbClr val="14A1B4"/>
      </a:accent6>
      <a:hlink>
        <a:srgbClr val="0000FF"/>
      </a:hlink>
      <a:folHlink>
        <a:srgbClr val="800080"/>
      </a:folHlink>
    </a:clrScheme>
    <a:fontScheme name="Fall Prevention Month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856</Words>
  <Application>Microsoft Macintosh PowerPoint</Application>
  <PresentationFormat>On-screen Show (4:3)</PresentationFormat>
  <Paragraphs>129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Safe Winter Walking</vt:lpstr>
      <vt:lpstr>PowerPoint Presentation</vt:lpstr>
      <vt:lpstr>PowerPoint Presentation</vt:lpstr>
      <vt:lpstr>PowerPoint Presentation</vt:lpstr>
      <vt:lpstr>General fall prevention  safety tips</vt:lpstr>
      <vt:lpstr>What can you do to stay safe in winter? </vt:lpstr>
      <vt:lpstr>Before you start your walk</vt:lpstr>
      <vt:lpstr>During your walk</vt:lpstr>
      <vt:lpstr>During your walk</vt:lpstr>
      <vt:lpstr>After your walk</vt:lpstr>
      <vt:lpstr>Helpful tips</vt:lpstr>
      <vt:lpstr>More Helpful Tips</vt:lpstr>
      <vt:lpstr>What your walk does…</vt:lpstr>
      <vt:lpstr>PowerPoint Presentation</vt:lpstr>
      <vt:lpstr>PowerPoint Presentation</vt:lpstr>
      <vt:lpstr>Your own contact info here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Gemar</dc:creator>
  <cp:lastModifiedBy>Michael Gemar</cp:lastModifiedBy>
  <cp:revision>5</cp:revision>
  <dcterms:created xsi:type="dcterms:W3CDTF">2026-03-27T17:12:19Z</dcterms:created>
  <dcterms:modified xsi:type="dcterms:W3CDTF">2026-04-01T18:35:09Z</dcterms:modified>
</cp:coreProperties>
</file>