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3"/>
  </p:sldMasterIdLst>
  <p:notesMasterIdLst>
    <p:notesMasterId r:id="rId61"/>
  </p:notesMasterIdLst>
  <p:handoutMasterIdLst>
    <p:handoutMasterId r:id="rId62"/>
  </p:handoutMasterIdLst>
  <p:sldIdLst>
    <p:sldId id="359" r:id="rId4"/>
    <p:sldId id="360" r:id="rId5"/>
    <p:sldId id="256" r:id="rId6"/>
    <p:sldId id="257" r:id="rId7"/>
    <p:sldId id="307" r:id="rId8"/>
    <p:sldId id="26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327" r:id="rId29"/>
    <p:sldId id="328" r:id="rId30"/>
    <p:sldId id="329" r:id="rId31"/>
    <p:sldId id="330" r:id="rId32"/>
    <p:sldId id="331" r:id="rId33"/>
    <p:sldId id="332" r:id="rId34"/>
    <p:sldId id="333" r:id="rId35"/>
    <p:sldId id="334" r:id="rId36"/>
    <p:sldId id="335" r:id="rId37"/>
    <p:sldId id="336" r:id="rId38"/>
    <p:sldId id="337" r:id="rId39"/>
    <p:sldId id="338" r:id="rId40"/>
    <p:sldId id="339" r:id="rId41"/>
    <p:sldId id="340" r:id="rId42"/>
    <p:sldId id="341" r:id="rId43"/>
    <p:sldId id="342" r:id="rId44"/>
    <p:sldId id="343" r:id="rId45"/>
    <p:sldId id="344" r:id="rId46"/>
    <p:sldId id="345" r:id="rId47"/>
    <p:sldId id="346" r:id="rId48"/>
    <p:sldId id="347" r:id="rId49"/>
    <p:sldId id="348" r:id="rId50"/>
    <p:sldId id="349" r:id="rId51"/>
    <p:sldId id="350" r:id="rId52"/>
    <p:sldId id="351" r:id="rId53"/>
    <p:sldId id="352" r:id="rId54"/>
    <p:sldId id="353" r:id="rId55"/>
    <p:sldId id="354" r:id="rId56"/>
    <p:sldId id="356" r:id="rId57"/>
    <p:sldId id="357" r:id="rId58"/>
    <p:sldId id="358" r:id="rId59"/>
    <p:sldId id="355" r:id="rId60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FFF59"/>
    <a:srgbClr val="00A3DA"/>
    <a:srgbClr val="B5CF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295" autoAdjust="0"/>
    <p:restoredTop sz="95556" autoAdjust="0"/>
  </p:normalViewPr>
  <p:slideViewPr>
    <p:cSldViewPr>
      <p:cViewPr varScale="1">
        <p:scale>
          <a:sx n="104" d="100"/>
          <a:sy n="104" d="100"/>
        </p:scale>
        <p:origin x="24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presProps" Target="presProps.xml"/><Relationship Id="rId7" Type="http://schemas.openxmlformats.org/officeDocument/2006/relationships/slide" Target="slides/slide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tableStyles" Target="tableStyles.xml"/><Relationship Id="rId5" Type="http://schemas.openxmlformats.org/officeDocument/2006/relationships/slide" Target="slides/slide2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viewProps" Target="view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1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A078705A-1C35-D2C8-45D3-96AE8F88F8E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04" tIns="46561" rIns="93104" bIns="46561" numCol="1" anchor="ctr" anchorCtr="0" compatLnSpc="1">
            <a:prstTxWarp prst="textNoShape">
              <a:avLst/>
            </a:prstTxWarp>
          </a:bodyPr>
          <a:lstStyle>
            <a:lvl1pPr algn="l" defTabSz="935038">
              <a:defRPr sz="1800"/>
            </a:lvl1pPr>
          </a:lstStyle>
          <a:p>
            <a:pPr>
              <a:defRPr/>
            </a:pPr>
            <a:r>
              <a:rPr lang="en-US"/>
              <a:t>Eleanor M. Savko</a:t>
            </a:r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5011ECC0-0F63-1F05-6D7D-A682FC800FD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0975" y="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04" tIns="46561" rIns="93104" bIns="46561" numCol="1" anchor="ctr" anchorCtr="0" compatLnSpc="1">
            <a:prstTxWarp prst="textNoShape">
              <a:avLst/>
            </a:prstTxWarp>
          </a:bodyPr>
          <a:lstStyle>
            <a:lvl1pPr algn="r" defTabSz="935038">
              <a:defRPr sz="1800"/>
            </a:lvl1pPr>
          </a:lstStyle>
          <a:p>
            <a:pPr>
              <a:defRPr/>
            </a:pPr>
            <a:fld id="{F3D8DCB0-0127-0340-98A4-B33444DD85E1}" type="datetime1">
              <a:rPr lang="en-US"/>
              <a:pPr>
                <a:defRPr/>
              </a:pPr>
              <a:t>3/24/26</a:t>
            </a:fld>
            <a:endParaRPr lang="en-US" dirty="0"/>
          </a:p>
        </p:txBody>
      </p:sp>
      <p:sp>
        <p:nvSpPr>
          <p:cNvPr id="105476" name="Rectangle 4">
            <a:extLst>
              <a:ext uri="{FF2B5EF4-FFF2-40B4-BE49-F238E27FC236}">
                <a16:creationId xmlns:a16="http://schemas.microsoft.com/office/drawing/2014/main" id="{9B0FB959-CCDB-BE1B-D593-FBCDAC6C5CC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69088"/>
            <a:ext cx="4035425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04" tIns="46561" rIns="93104" bIns="46561" numCol="1" anchor="b" anchorCtr="0" compatLnSpc="1">
            <a:prstTxWarp prst="textNoShape">
              <a:avLst/>
            </a:prstTxWarp>
          </a:bodyPr>
          <a:lstStyle>
            <a:lvl1pPr algn="l" defTabSz="93503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>
            <a:extLst>
              <a:ext uri="{FF2B5EF4-FFF2-40B4-BE49-F238E27FC236}">
                <a16:creationId xmlns:a16="http://schemas.microsoft.com/office/drawing/2014/main" id="{86914DD2-1E5B-AF0A-0CF8-AC10A7CCD3D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0975" y="6669088"/>
            <a:ext cx="4035425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04" tIns="46561" rIns="93104" bIns="46561" numCol="1" anchor="b" anchorCtr="0" compatLnSpc="1">
            <a:prstTxWarp prst="textNoShape">
              <a:avLst/>
            </a:prstTxWarp>
          </a:bodyPr>
          <a:lstStyle>
            <a:lvl1pPr algn="r" defTabSz="935038">
              <a:defRPr sz="1800" smtClean="0"/>
            </a:lvl1pPr>
          </a:lstStyle>
          <a:p>
            <a:pPr>
              <a:defRPr/>
            </a:pPr>
            <a:fld id="{C2061C2F-0573-BC49-AEDF-F53864FF82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050">
            <a:extLst>
              <a:ext uri="{FF2B5EF4-FFF2-40B4-BE49-F238E27FC236}">
                <a16:creationId xmlns:a16="http://schemas.microsoft.com/office/drawing/2014/main" id="{4DBDF869-518A-A0C2-6F30-AA4EB678DF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04" tIns="46561" rIns="93104" bIns="46561" numCol="1" anchor="ctr" anchorCtr="0" compatLnSpc="1">
            <a:prstTxWarp prst="textNoShape">
              <a:avLst/>
            </a:prstTxWarp>
          </a:bodyPr>
          <a:lstStyle>
            <a:lvl1pPr algn="l" defTabSz="935038">
              <a:defRPr sz="1800"/>
            </a:lvl1pPr>
          </a:lstStyle>
          <a:p>
            <a:pPr>
              <a:defRPr/>
            </a:pPr>
            <a:r>
              <a:rPr lang="en-US"/>
              <a:t>Eleanor M. Savko</a:t>
            </a:r>
          </a:p>
        </p:txBody>
      </p:sp>
      <p:sp>
        <p:nvSpPr>
          <p:cNvPr id="103427" name="Rectangle 2051">
            <a:extLst>
              <a:ext uri="{FF2B5EF4-FFF2-40B4-BE49-F238E27FC236}">
                <a16:creationId xmlns:a16="http://schemas.microsoft.com/office/drawing/2014/main" id="{D1F3AB19-0C8E-0BEE-18DE-EA024C3301E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60975" y="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04" tIns="46561" rIns="93104" bIns="46561" numCol="1" anchor="ctr" anchorCtr="0" compatLnSpc="1">
            <a:prstTxWarp prst="textNoShape">
              <a:avLst/>
            </a:prstTxWarp>
          </a:bodyPr>
          <a:lstStyle>
            <a:lvl1pPr algn="r" defTabSz="935038">
              <a:defRPr sz="1800"/>
            </a:lvl1pPr>
          </a:lstStyle>
          <a:p>
            <a:pPr>
              <a:defRPr/>
            </a:pPr>
            <a:fld id="{55B0D0E9-09D4-9C4A-B395-20C84DC017E1}" type="datetime1">
              <a:rPr lang="en-US"/>
              <a:pPr>
                <a:defRPr/>
              </a:pPr>
              <a:t>3/24/26</a:t>
            </a:fld>
            <a:endParaRPr lang="en-US" dirty="0"/>
          </a:p>
        </p:txBody>
      </p:sp>
      <p:sp>
        <p:nvSpPr>
          <p:cNvPr id="13316" name="Rectangle 2052">
            <a:extLst>
              <a:ext uri="{FF2B5EF4-FFF2-40B4-BE49-F238E27FC236}">
                <a16:creationId xmlns:a16="http://schemas.microsoft.com/office/drawing/2014/main" id="{7D884133-C3DD-06A5-B2C9-0E3C6B560CA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34988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9" name="Rectangle 2053">
            <a:extLst>
              <a:ext uri="{FF2B5EF4-FFF2-40B4-BE49-F238E27FC236}">
                <a16:creationId xmlns:a16="http://schemas.microsoft.com/office/drawing/2014/main" id="{81C14B65-1AD3-ADAA-C0A5-46D6B5C8480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27138" y="3335338"/>
            <a:ext cx="6842125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04" tIns="46561" rIns="93104" bIns="4656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430" name="Rectangle 2054">
            <a:extLst>
              <a:ext uri="{FF2B5EF4-FFF2-40B4-BE49-F238E27FC236}">
                <a16:creationId xmlns:a16="http://schemas.microsoft.com/office/drawing/2014/main" id="{F52ADF3B-CD2F-32BB-5245-46935EF34A9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69088"/>
            <a:ext cx="4035425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04" tIns="46561" rIns="93104" bIns="46561" numCol="1" anchor="b" anchorCtr="0" compatLnSpc="1">
            <a:prstTxWarp prst="textNoShape">
              <a:avLst/>
            </a:prstTxWarp>
          </a:bodyPr>
          <a:lstStyle>
            <a:lvl1pPr algn="l" defTabSz="93503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31" name="Rectangle 2055">
            <a:extLst>
              <a:ext uri="{FF2B5EF4-FFF2-40B4-BE49-F238E27FC236}">
                <a16:creationId xmlns:a16="http://schemas.microsoft.com/office/drawing/2014/main" id="{D4137517-68FB-5C35-1E7D-278E8333B1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0975" y="6669088"/>
            <a:ext cx="4035425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104" tIns="46561" rIns="93104" bIns="46561" numCol="1" anchor="b" anchorCtr="0" compatLnSpc="1">
            <a:prstTxWarp prst="textNoShape">
              <a:avLst/>
            </a:prstTxWarp>
          </a:bodyPr>
          <a:lstStyle>
            <a:lvl1pPr algn="r" defTabSz="935038">
              <a:defRPr sz="1800" smtClean="0"/>
            </a:lvl1pPr>
          </a:lstStyle>
          <a:p>
            <a:pPr>
              <a:defRPr/>
            </a:pPr>
            <a:fld id="{109A6DBC-90C4-F945-A2AD-FE32347D2A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17213BA9-AB20-594E-86A0-D90CCFF98F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52AA5447-2282-65F4-B9CA-0433194011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4837735C-104A-8222-12E4-05401AB3DA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53D5FE7F-062B-4792-5B8F-D21794ED7D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B18A4270-9449-171E-A6E4-DBB9AC03A6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DEBF1E06-0EBD-7A3E-47EE-959E2B443E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DDCAADF7-2801-8C2E-553D-DAC1C5EA7C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2" name="Rectangle 3">
            <a:extLst>
              <a:ext uri="{FF2B5EF4-FFF2-40B4-BE49-F238E27FC236}">
                <a16:creationId xmlns:a16="http://schemas.microsoft.com/office/drawing/2014/main" id="{30A38D63-1AC9-394F-A785-4CB72A93BB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B4B7B805-1ECF-66CB-B787-25316502CB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73EB12CF-4D95-502A-2CC6-CC83A435AD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7AFB2100-34C1-912B-DC9F-64AA113817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E825A829-54CF-417C-126F-E04E5E502E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BDFAE3E3-52C8-8FE3-E93D-9C3A5D8A24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610F876B-51B1-545D-D72F-294EAFBB37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624B02D0-844C-2509-DFFB-98E91A05EBB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id="{28AE61EA-7BB2-3B4C-69D9-4308E3B04E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>
            <a:extLst>
              <a:ext uri="{FF2B5EF4-FFF2-40B4-BE49-F238E27FC236}">
                <a16:creationId xmlns:a16="http://schemas.microsoft.com/office/drawing/2014/main" id="{D99252A8-E243-112E-039F-DC8E89EF3C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2" name="Rectangle 3">
            <a:extLst>
              <a:ext uri="{FF2B5EF4-FFF2-40B4-BE49-F238E27FC236}">
                <a16:creationId xmlns:a16="http://schemas.microsoft.com/office/drawing/2014/main" id="{513548E4-25A6-1C22-1079-A83F36B89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>
            <a:extLst>
              <a:ext uri="{FF2B5EF4-FFF2-40B4-BE49-F238E27FC236}">
                <a16:creationId xmlns:a16="http://schemas.microsoft.com/office/drawing/2014/main" id="{5BAB5117-A744-7436-FF9A-2B0DDF04F9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0" name="Rectangle 3">
            <a:extLst>
              <a:ext uri="{FF2B5EF4-FFF2-40B4-BE49-F238E27FC236}">
                <a16:creationId xmlns:a16="http://schemas.microsoft.com/office/drawing/2014/main" id="{B73E9D69-AF4E-9C31-C443-23C48EF229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92DB842D-BFBE-4E08-FAD7-423777B42D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Rectangle 3">
            <a:extLst>
              <a:ext uri="{FF2B5EF4-FFF2-40B4-BE49-F238E27FC236}">
                <a16:creationId xmlns:a16="http://schemas.microsoft.com/office/drawing/2014/main" id="{525D47A6-6EBD-36DE-E587-B8C7567F5A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5BF93DF0-692B-EC04-8C6A-B8431B849C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>
            <a:extLst>
              <a:ext uri="{FF2B5EF4-FFF2-40B4-BE49-F238E27FC236}">
                <a16:creationId xmlns:a16="http://schemas.microsoft.com/office/drawing/2014/main" id="{DBA37C55-3551-A504-59D7-E8BF1F8171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id="{AD9E9BCF-5317-D6D7-5980-B34C4AA8A6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>
            <a:extLst>
              <a:ext uri="{FF2B5EF4-FFF2-40B4-BE49-F238E27FC236}">
                <a16:creationId xmlns:a16="http://schemas.microsoft.com/office/drawing/2014/main" id="{53C108E0-54B7-F775-0BC5-AE4B00B15F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>
            <a:extLst>
              <a:ext uri="{FF2B5EF4-FFF2-40B4-BE49-F238E27FC236}">
                <a16:creationId xmlns:a16="http://schemas.microsoft.com/office/drawing/2014/main" id="{64DEC7BB-3D56-B7F0-B080-A456811E1E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4" name="Rectangle 3">
            <a:extLst>
              <a:ext uri="{FF2B5EF4-FFF2-40B4-BE49-F238E27FC236}">
                <a16:creationId xmlns:a16="http://schemas.microsoft.com/office/drawing/2014/main" id="{D39F0FE7-68F7-7962-6EE1-B89C50C28D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>
            <a:extLst>
              <a:ext uri="{FF2B5EF4-FFF2-40B4-BE49-F238E27FC236}">
                <a16:creationId xmlns:a16="http://schemas.microsoft.com/office/drawing/2014/main" id="{5E4533B5-E741-82E0-7ACF-7EB6020534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>
            <a:extLst>
              <a:ext uri="{FF2B5EF4-FFF2-40B4-BE49-F238E27FC236}">
                <a16:creationId xmlns:a16="http://schemas.microsoft.com/office/drawing/2014/main" id="{C210CECA-5D9A-9CDF-D774-C653F07528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>
            <a:extLst>
              <a:ext uri="{FF2B5EF4-FFF2-40B4-BE49-F238E27FC236}">
                <a16:creationId xmlns:a16="http://schemas.microsoft.com/office/drawing/2014/main" id="{CE1EFE6C-D07B-BCB1-04CF-F78619972B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>
            <a:extLst>
              <a:ext uri="{FF2B5EF4-FFF2-40B4-BE49-F238E27FC236}">
                <a16:creationId xmlns:a16="http://schemas.microsoft.com/office/drawing/2014/main" id="{B9583E9C-F12A-9911-F67F-863CC51188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>
            <a:extLst>
              <a:ext uri="{FF2B5EF4-FFF2-40B4-BE49-F238E27FC236}">
                <a16:creationId xmlns:a16="http://schemas.microsoft.com/office/drawing/2014/main" id="{76783E0A-B6A2-A317-3EA1-335D45D95C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8" name="Rectangle 3">
            <a:extLst>
              <a:ext uri="{FF2B5EF4-FFF2-40B4-BE49-F238E27FC236}">
                <a16:creationId xmlns:a16="http://schemas.microsoft.com/office/drawing/2014/main" id="{E01B5FDD-ADAC-AE17-2656-E28E0B2677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>
            <a:extLst>
              <a:ext uri="{FF2B5EF4-FFF2-40B4-BE49-F238E27FC236}">
                <a16:creationId xmlns:a16="http://schemas.microsoft.com/office/drawing/2014/main" id="{13494A8D-A5A1-BF97-F8C3-C157D3CE5E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6" name="Rectangle 3">
            <a:extLst>
              <a:ext uri="{FF2B5EF4-FFF2-40B4-BE49-F238E27FC236}">
                <a16:creationId xmlns:a16="http://schemas.microsoft.com/office/drawing/2014/main" id="{D6988932-E22D-271C-511C-15211CB155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>
            <a:extLst>
              <a:ext uri="{FF2B5EF4-FFF2-40B4-BE49-F238E27FC236}">
                <a16:creationId xmlns:a16="http://schemas.microsoft.com/office/drawing/2014/main" id="{CCA253C4-76E8-7D98-C8DA-BB3F205550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4" name="Rectangle 3">
            <a:extLst>
              <a:ext uri="{FF2B5EF4-FFF2-40B4-BE49-F238E27FC236}">
                <a16:creationId xmlns:a16="http://schemas.microsoft.com/office/drawing/2014/main" id="{A3872FC1-C59D-9661-D6F9-BBF451ED6A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>
            <a:extLst>
              <a:ext uri="{FF2B5EF4-FFF2-40B4-BE49-F238E27FC236}">
                <a16:creationId xmlns:a16="http://schemas.microsoft.com/office/drawing/2014/main" id="{A1E7E305-7147-52FC-4345-3BC630996E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2" name="Rectangle 3">
            <a:extLst>
              <a:ext uri="{FF2B5EF4-FFF2-40B4-BE49-F238E27FC236}">
                <a16:creationId xmlns:a16="http://schemas.microsoft.com/office/drawing/2014/main" id="{6A59437B-F1C5-8726-90C6-97E2310C64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>
            <a:extLst>
              <a:ext uri="{FF2B5EF4-FFF2-40B4-BE49-F238E27FC236}">
                <a16:creationId xmlns:a16="http://schemas.microsoft.com/office/drawing/2014/main" id="{87FA750B-1240-8BC2-B095-593B5D5727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>
            <a:extLst>
              <a:ext uri="{FF2B5EF4-FFF2-40B4-BE49-F238E27FC236}">
                <a16:creationId xmlns:a16="http://schemas.microsoft.com/office/drawing/2014/main" id="{9D268C1E-BF60-D6BA-AB47-3215A442DB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Image Placeholder 1">
            <a:extLst>
              <a:ext uri="{FF2B5EF4-FFF2-40B4-BE49-F238E27FC236}">
                <a16:creationId xmlns:a16="http://schemas.microsoft.com/office/drawing/2014/main" id="{EC5FB8C7-04FC-5F05-9E1C-1340012632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8" name="Notes Placeholder 2">
            <a:extLst>
              <a:ext uri="{FF2B5EF4-FFF2-40B4-BE49-F238E27FC236}">
                <a16:creationId xmlns:a16="http://schemas.microsoft.com/office/drawing/2014/main" id="{134DC01F-A993-1437-86F7-1E693C7A6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We call this keeping the brain with your body.</a:t>
            </a:r>
          </a:p>
        </p:txBody>
      </p:sp>
      <p:sp>
        <p:nvSpPr>
          <p:cNvPr id="75779" name="Header Placeholder 3">
            <a:extLst>
              <a:ext uri="{FF2B5EF4-FFF2-40B4-BE49-F238E27FC236}">
                <a16:creationId xmlns:a16="http://schemas.microsoft.com/office/drawing/2014/main" id="{4467AE2B-B847-1854-869D-C01B795313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1800"/>
              <a:t>Eleanor M. Savko</a:t>
            </a:r>
          </a:p>
        </p:txBody>
      </p:sp>
      <p:sp>
        <p:nvSpPr>
          <p:cNvPr id="75780" name="Date Placeholder 4">
            <a:extLst>
              <a:ext uri="{FF2B5EF4-FFF2-40B4-BE49-F238E27FC236}">
                <a16:creationId xmlns:a16="http://schemas.microsoft.com/office/drawing/2014/main" id="{EE724D09-1C08-5B7B-E944-B975E3B47C8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567BD9FD-35B5-8845-9B3D-BA6215868A66}" type="datetime1">
              <a:rPr lang="en-US" altLang="en-US" sz="1800" smtClean="0"/>
              <a:pPr algn="r"/>
              <a:t>3/24/26</a:t>
            </a:fld>
            <a:endParaRPr lang="en-US" altLang="en-US" sz="1800"/>
          </a:p>
        </p:txBody>
      </p:sp>
      <p:sp>
        <p:nvSpPr>
          <p:cNvPr id="75781" name="Slide Number Placeholder 5">
            <a:extLst>
              <a:ext uri="{FF2B5EF4-FFF2-40B4-BE49-F238E27FC236}">
                <a16:creationId xmlns:a16="http://schemas.microsoft.com/office/drawing/2014/main" id="{5B1987F7-B72E-F7CA-CA33-A2BD43DF7A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A4E78C6D-A4EC-0B4E-AC33-057884085017}" type="slidenum">
              <a:rPr lang="en-US" altLang="en-US" sz="1800"/>
              <a:pPr algn="r"/>
              <a:t>31</a:t>
            </a:fld>
            <a:endParaRPr lang="en-US" altLang="en-US" sz="18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A17EA0D2-6CE0-B630-C52D-290B1D2419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8253B070-B062-31BF-A3F7-2C3D3AFDC0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Grab bars are a much safer idea.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>
            <a:extLst>
              <a:ext uri="{FF2B5EF4-FFF2-40B4-BE49-F238E27FC236}">
                <a16:creationId xmlns:a16="http://schemas.microsoft.com/office/drawing/2014/main" id="{A6FAD349-869F-73FC-EE31-E34805563F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>
            <a:extLst>
              <a:ext uri="{FF2B5EF4-FFF2-40B4-BE49-F238E27FC236}">
                <a16:creationId xmlns:a16="http://schemas.microsoft.com/office/drawing/2014/main" id="{9655453D-6538-80C6-5141-5EC3B899A1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Image Placeholder 1">
            <a:extLst>
              <a:ext uri="{FF2B5EF4-FFF2-40B4-BE49-F238E27FC236}">
                <a16:creationId xmlns:a16="http://schemas.microsoft.com/office/drawing/2014/main" id="{4E16B63D-FE47-68D5-614C-6C186E730B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Notes Placeholder 2">
            <a:extLst>
              <a:ext uri="{FF2B5EF4-FFF2-40B4-BE49-F238E27FC236}">
                <a16:creationId xmlns:a16="http://schemas.microsoft.com/office/drawing/2014/main" id="{40F714EA-9702-835C-8D20-A460F7200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Hold them to one side.  Never in front.</a:t>
            </a:r>
          </a:p>
        </p:txBody>
      </p:sp>
      <p:sp>
        <p:nvSpPr>
          <p:cNvPr id="79875" name="Header Placeholder 3">
            <a:extLst>
              <a:ext uri="{FF2B5EF4-FFF2-40B4-BE49-F238E27FC236}">
                <a16:creationId xmlns:a16="http://schemas.microsoft.com/office/drawing/2014/main" id="{EB65E28D-AF72-345F-A4DE-A4DD8E9FB6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1800"/>
              <a:t>Eleanor M. Savko</a:t>
            </a:r>
          </a:p>
        </p:txBody>
      </p:sp>
      <p:sp>
        <p:nvSpPr>
          <p:cNvPr id="79876" name="Date Placeholder 4">
            <a:extLst>
              <a:ext uri="{FF2B5EF4-FFF2-40B4-BE49-F238E27FC236}">
                <a16:creationId xmlns:a16="http://schemas.microsoft.com/office/drawing/2014/main" id="{4D144947-61C1-D718-D994-721B1468C1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429BC03-092E-C14C-8D27-51A82B218C23}" type="datetime1">
              <a:rPr lang="en-US" altLang="en-US" sz="1800" smtClean="0"/>
              <a:pPr algn="r"/>
              <a:t>3/24/26</a:t>
            </a:fld>
            <a:endParaRPr lang="en-US" altLang="en-US" sz="1800"/>
          </a:p>
        </p:txBody>
      </p:sp>
      <p:sp>
        <p:nvSpPr>
          <p:cNvPr id="79877" name="Slide Number Placeholder 5">
            <a:extLst>
              <a:ext uri="{FF2B5EF4-FFF2-40B4-BE49-F238E27FC236}">
                <a16:creationId xmlns:a16="http://schemas.microsoft.com/office/drawing/2014/main" id="{6741C396-FB74-003A-9849-5B5CB37BD7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74DBEEB0-129F-F343-9493-78EA2F8DC3DC}" type="slidenum">
              <a:rPr lang="en-US" altLang="en-US" sz="1800"/>
              <a:pPr algn="r"/>
              <a:t>33</a:t>
            </a:fld>
            <a:endParaRPr lang="en-US" altLang="en-US" sz="180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>
            <a:extLst>
              <a:ext uri="{FF2B5EF4-FFF2-40B4-BE49-F238E27FC236}">
                <a16:creationId xmlns:a16="http://schemas.microsoft.com/office/drawing/2014/main" id="{B332A5A0-9554-9972-5D54-F4F152D8BF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>
            <a:extLst>
              <a:ext uri="{FF2B5EF4-FFF2-40B4-BE49-F238E27FC236}">
                <a16:creationId xmlns:a16="http://schemas.microsoft.com/office/drawing/2014/main" id="{AEFB8B06-724D-1385-91F0-512CB9C471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>
            <a:extLst>
              <a:ext uri="{FF2B5EF4-FFF2-40B4-BE49-F238E27FC236}">
                <a16:creationId xmlns:a16="http://schemas.microsoft.com/office/drawing/2014/main" id="{0ACD37DE-B321-3E85-25E2-71DE555496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0" name="Rectangle 3">
            <a:extLst>
              <a:ext uri="{FF2B5EF4-FFF2-40B4-BE49-F238E27FC236}">
                <a16:creationId xmlns:a16="http://schemas.microsoft.com/office/drawing/2014/main" id="{8F0BE9CB-ABB2-63AD-C20B-631CCF9E42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>
            <a:extLst>
              <a:ext uri="{FF2B5EF4-FFF2-40B4-BE49-F238E27FC236}">
                <a16:creationId xmlns:a16="http://schemas.microsoft.com/office/drawing/2014/main" id="{F1E65AFA-0C2F-9B4D-D254-D41D0A4292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>
            <a:extLst>
              <a:ext uri="{FF2B5EF4-FFF2-40B4-BE49-F238E27FC236}">
                <a16:creationId xmlns:a16="http://schemas.microsoft.com/office/drawing/2014/main" id="{5AFBD46B-DD8D-CAED-1EB3-B58860ABA6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>
            <a:extLst>
              <a:ext uri="{FF2B5EF4-FFF2-40B4-BE49-F238E27FC236}">
                <a16:creationId xmlns:a16="http://schemas.microsoft.com/office/drawing/2014/main" id="{1D7CD54E-3554-A437-54E7-25330FF3CC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>
            <a:extLst>
              <a:ext uri="{FF2B5EF4-FFF2-40B4-BE49-F238E27FC236}">
                <a16:creationId xmlns:a16="http://schemas.microsoft.com/office/drawing/2014/main" id="{9E4DC448-D43B-2E23-118C-1E82839018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>
            <a:extLst>
              <a:ext uri="{FF2B5EF4-FFF2-40B4-BE49-F238E27FC236}">
                <a16:creationId xmlns:a16="http://schemas.microsoft.com/office/drawing/2014/main" id="{6659B3B3-C891-E084-D100-48D324435A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>
            <a:extLst>
              <a:ext uri="{FF2B5EF4-FFF2-40B4-BE49-F238E27FC236}">
                <a16:creationId xmlns:a16="http://schemas.microsoft.com/office/drawing/2014/main" id="{185F5B22-1501-B786-45F8-3CD5F3B522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>
            <a:extLst>
              <a:ext uri="{FF2B5EF4-FFF2-40B4-BE49-F238E27FC236}">
                <a16:creationId xmlns:a16="http://schemas.microsoft.com/office/drawing/2014/main" id="{9576E6E0-E5CA-6749-85E4-248F53ABD4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2" name="Rectangle 3">
            <a:extLst>
              <a:ext uri="{FF2B5EF4-FFF2-40B4-BE49-F238E27FC236}">
                <a16:creationId xmlns:a16="http://schemas.microsoft.com/office/drawing/2014/main" id="{015EB483-8570-63B1-8BC9-20867FF0EE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>
            <a:extLst>
              <a:ext uri="{FF2B5EF4-FFF2-40B4-BE49-F238E27FC236}">
                <a16:creationId xmlns:a16="http://schemas.microsoft.com/office/drawing/2014/main" id="{07405831-756C-CE4D-3034-0C261BEC51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0" name="Rectangle 3">
            <a:extLst>
              <a:ext uri="{FF2B5EF4-FFF2-40B4-BE49-F238E27FC236}">
                <a16:creationId xmlns:a16="http://schemas.microsoft.com/office/drawing/2014/main" id="{6D8C8A3F-ED29-A73C-6781-D8438544CB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>
            <a:extLst>
              <a:ext uri="{FF2B5EF4-FFF2-40B4-BE49-F238E27FC236}">
                <a16:creationId xmlns:a16="http://schemas.microsoft.com/office/drawing/2014/main" id="{A3666D2F-5E32-4688-0E49-AC2A43D228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>
            <a:extLst>
              <a:ext uri="{FF2B5EF4-FFF2-40B4-BE49-F238E27FC236}">
                <a16:creationId xmlns:a16="http://schemas.microsoft.com/office/drawing/2014/main" id="{AA15B1BD-1770-6861-CD21-6A62E398FB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4789560B-6728-D2C0-FF35-9E8459BE23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07F043F0-E4E2-018E-D478-A9C94409B0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>
            <a:extLst>
              <a:ext uri="{FF2B5EF4-FFF2-40B4-BE49-F238E27FC236}">
                <a16:creationId xmlns:a16="http://schemas.microsoft.com/office/drawing/2014/main" id="{D74E50CF-F2D3-077C-7165-81109BDBA7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6" name="Rectangle 3">
            <a:extLst>
              <a:ext uri="{FF2B5EF4-FFF2-40B4-BE49-F238E27FC236}">
                <a16:creationId xmlns:a16="http://schemas.microsoft.com/office/drawing/2014/main" id="{5C76285E-6AA5-004F-D160-8457DF7F1C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>
            <a:extLst>
              <a:ext uri="{FF2B5EF4-FFF2-40B4-BE49-F238E27FC236}">
                <a16:creationId xmlns:a16="http://schemas.microsoft.com/office/drawing/2014/main" id="{E8CAC658-2E9D-8D6A-B09F-245A9DEFE8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>
            <a:extLst>
              <a:ext uri="{FF2B5EF4-FFF2-40B4-BE49-F238E27FC236}">
                <a16:creationId xmlns:a16="http://schemas.microsoft.com/office/drawing/2014/main" id="{7C354C15-CAF5-709C-27A5-767F5272A1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>
            <a:extLst>
              <a:ext uri="{FF2B5EF4-FFF2-40B4-BE49-F238E27FC236}">
                <a16:creationId xmlns:a16="http://schemas.microsoft.com/office/drawing/2014/main" id="{C7D8B438-9CBF-A342-7E77-5E018C6059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>
            <a:extLst>
              <a:ext uri="{FF2B5EF4-FFF2-40B4-BE49-F238E27FC236}">
                <a16:creationId xmlns:a16="http://schemas.microsoft.com/office/drawing/2014/main" id="{EA79FDE4-1A2A-54D7-E9EE-450D26D562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>
            <a:extLst>
              <a:ext uri="{FF2B5EF4-FFF2-40B4-BE49-F238E27FC236}">
                <a16:creationId xmlns:a16="http://schemas.microsoft.com/office/drawing/2014/main" id="{3A258D07-5FC1-54C7-C840-BBDE8815C4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0" name="Rectangle 3">
            <a:extLst>
              <a:ext uri="{FF2B5EF4-FFF2-40B4-BE49-F238E27FC236}">
                <a16:creationId xmlns:a16="http://schemas.microsoft.com/office/drawing/2014/main" id="{EADE4CD0-1D05-EEAF-E3BC-BC2C898F15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">
            <a:extLst>
              <a:ext uri="{FF2B5EF4-FFF2-40B4-BE49-F238E27FC236}">
                <a16:creationId xmlns:a16="http://schemas.microsoft.com/office/drawing/2014/main" id="{54297761-A1D2-2513-D4A4-1EE6A100DF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8" name="Rectangle 3">
            <a:extLst>
              <a:ext uri="{FF2B5EF4-FFF2-40B4-BE49-F238E27FC236}">
                <a16:creationId xmlns:a16="http://schemas.microsoft.com/office/drawing/2014/main" id="{CEBE532E-DEEF-AF37-0C1B-00C05E0C82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>
            <a:extLst>
              <a:ext uri="{FF2B5EF4-FFF2-40B4-BE49-F238E27FC236}">
                <a16:creationId xmlns:a16="http://schemas.microsoft.com/office/drawing/2014/main" id="{D7BE0508-D856-29DE-CBBB-CA70C9C9D0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>
            <a:extLst>
              <a:ext uri="{FF2B5EF4-FFF2-40B4-BE49-F238E27FC236}">
                <a16:creationId xmlns:a16="http://schemas.microsoft.com/office/drawing/2014/main" id="{434E80AD-9923-36A3-4801-A787217A1D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">
            <a:extLst>
              <a:ext uri="{FF2B5EF4-FFF2-40B4-BE49-F238E27FC236}">
                <a16:creationId xmlns:a16="http://schemas.microsoft.com/office/drawing/2014/main" id="{929F5BF8-336A-B0C1-3818-01DC6401DC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4" name="Rectangle 3">
            <a:extLst>
              <a:ext uri="{FF2B5EF4-FFF2-40B4-BE49-F238E27FC236}">
                <a16:creationId xmlns:a16="http://schemas.microsoft.com/office/drawing/2014/main" id="{0F1B67CA-E912-F156-6AF5-5D6AFD620D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">
            <a:extLst>
              <a:ext uri="{FF2B5EF4-FFF2-40B4-BE49-F238E27FC236}">
                <a16:creationId xmlns:a16="http://schemas.microsoft.com/office/drawing/2014/main" id="{FDD4BC2B-9592-7939-C13D-BD708A38B6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2" name="Rectangle 3">
            <a:extLst>
              <a:ext uri="{FF2B5EF4-FFF2-40B4-BE49-F238E27FC236}">
                <a16:creationId xmlns:a16="http://schemas.microsoft.com/office/drawing/2014/main" id="{B076F7CB-358B-A4BB-0FAA-0A3BDA4F42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2">
            <a:extLst>
              <a:ext uri="{FF2B5EF4-FFF2-40B4-BE49-F238E27FC236}">
                <a16:creationId xmlns:a16="http://schemas.microsoft.com/office/drawing/2014/main" id="{99518C41-0879-015D-E586-097610CD11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0" name="Rectangle 3">
            <a:extLst>
              <a:ext uri="{FF2B5EF4-FFF2-40B4-BE49-F238E27FC236}">
                <a16:creationId xmlns:a16="http://schemas.microsoft.com/office/drawing/2014/main" id="{792FC5C6-0DE5-C97F-3FF0-926A34F166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>
            <a:extLst>
              <a:ext uri="{FF2B5EF4-FFF2-40B4-BE49-F238E27FC236}">
                <a16:creationId xmlns:a16="http://schemas.microsoft.com/office/drawing/2014/main" id="{E95AEC5F-9895-6FE9-38BA-4715C97B37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>
            <a:extLst>
              <a:ext uri="{FF2B5EF4-FFF2-40B4-BE49-F238E27FC236}">
                <a16:creationId xmlns:a16="http://schemas.microsoft.com/office/drawing/2014/main" id="{2D58051E-F33A-CDB5-ACF0-6E186F3DD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After the age of 50 we should have a vision check once a year.  Also, remember when you get a new prescription</a:t>
            </a:r>
          </a:p>
          <a:p>
            <a:r>
              <a:rPr lang="en-US" altLang="en-US"/>
              <a:t> it takes a while to adjust, so be extra careful for the first week or so. </a:t>
            </a:r>
          </a:p>
        </p:txBody>
      </p:sp>
      <p:sp>
        <p:nvSpPr>
          <p:cNvPr id="116739" name="Header Placeholder 3">
            <a:extLst>
              <a:ext uri="{FF2B5EF4-FFF2-40B4-BE49-F238E27FC236}">
                <a16:creationId xmlns:a16="http://schemas.microsoft.com/office/drawing/2014/main" id="{E7323868-2612-816B-F44D-49A34D3D79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1800"/>
              <a:t>Eleanor M. Savko</a:t>
            </a:r>
          </a:p>
        </p:txBody>
      </p:sp>
      <p:sp>
        <p:nvSpPr>
          <p:cNvPr id="116740" name="Date Placeholder 4">
            <a:extLst>
              <a:ext uri="{FF2B5EF4-FFF2-40B4-BE49-F238E27FC236}">
                <a16:creationId xmlns:a16="http://schemas.microsoft.com/office/drawing/2014/main" id="{B86F0414-DDEA-BA2B-8283-BC462929445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9A21194E-9493-E743-A8C0-ACBBF46B985C}" type="datetime1">
              <a:rPr lang="en-US" altLang="en-US" sz="1800" smtClean="0"/>
              <a:pPr algn="r"/>
              <a:t>3/24/26</a:t>
            </a:fld>
            <a:endParaRPr lang="en-US" altLang="en-US" sz="1800"/>
          </a:p>
        </p:txBody>
      </p:sp>
      <p:sp>
        <p:nvSpPr>
          <p:cNvPr id="116741" name="Slide Number Placeholder 5">
            <a:extLst>
              <a:ext uri="{FF2B5EF4-FFF2-40B4-BE49-F238E27FC236}">
                <a16:creationId xmlns:a16="http://schemas.microsoft.com/office/drawing/2014/main" id="{6AC97C85-83C6-2FAD-CFB7-A7D17D5CFC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3925944C-83B4-9D48-85DD-43375C79497E}" type="slidenum">
              <a:rPr lang="en-US" altLang="en-US" sz="1800"/>
              <a:pPr algn="r"/>
              <a:t>51</a:t>
            </a:fld>
            <a:endParaRPr lang="en-US" altLang="en-US" sz="18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5C478AEA-AA01-9B67-2D74-663F50D8B3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09309E20-5FDB-74E7-1D45-2B5D3F5437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>
            <a:extLst>
              <a:ext uri="{FF2B5EF4-FFF2-40B4-BE49-F238E27FC236}">
                <a16:creationId xmlns:a16="http://schemas.microsoft.com/office/drawing/2014/main" id="{852230BE-C231-6983-A47D-DC1C46B74E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6" name="Rectangle 3">
            <a:extLst>
              <a:ext uri="{FF2B5EF4-FFF2-40B4-BE49-F238E27FC236}">
                <a16:creationId xmlns:a16="http://schemas.microsoft.com/office/drawing/2014/main" id="{E1680D7B-C0D8-807E-6C7F-347A752543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Slide Image Placeholder 1">
            <a:extLst>
              <a:ext uri="{FF2B5EF4-FFF2-40B4-BE49-F238E27FC236}">
                <a16:creationId xmlns:a16="http://schemas.microsoft.com/office/drawing/2014/main" id="{458C1F8C-CC08-92C3-7B2C-151DD7CBCD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Notes Placeholder 2">
            <a:extLst>
              <a:ext uri="{FF2B5EF4-FFF2-40B4-BE49-F238E27FC236}">
                <a16:creationId xmlns:a16="http://schemas.microsoft.com/office/drawing/2014/main" id="{91BA0AF6-8991-695A-2CF0-0CD8D55C39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Grab bars can also be helpful in the bathroom. </a:t>
            </a:r>
          </a:p>
        </p:txBody>
      </p:sp>
      <p:sp>
        <p:nvSpPr>
          <p:cNvPr id="120835" name="Header Placeholder 3">
            <a:extLst>
              <a:ext uri="{FF2B5EF4-FFF2-40B4-BE49-F238E27FC236}">
                <a16:creationId xmlns:a16="http://schemas.microsoft.com/office/drawing/2014/main" id="{7213A0D3-AE07-0B3F-CCB5-B850C0C491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1800"/>
              <a:t>Eleanor M. Savko</a:t>
            </a:r>
          </a:p>
        </p:txBody>
      </p:sp>
      <p:sp>
        <p:nvSpPr>
          <p:cNvPr id="120836" name="Date Placeholder 4">
            <a:extLst>
              <a:ext uri="{FF2B5EF4-FFF2-40B4-BE49-F238E27FC236}">
                <a16:creationId xmlns:a16="http://schemas.microsoft.com/office/drawing/2014/main" id="{ABE4485D-7C9E-FF45-7228-04ED4F4058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AA739656-99BF-764C-B749-C4F8CD887715}" type="datetime1">
              <a:rPr lang="en-US" altLang="en-US" sz="1800" smtClean="0"/>
              <a:pPr algn="r"/>
              <a:t>3/24/26</a:t>
            </a:fld>
            <a:endParaRPr lang="en-US" altLang="en-US" sz="1800"/>
          </a:p>
        </p:txBody>
      </p:sp>
      <p:sp>
        <p:nvSpPr>
          <p:cNvPr id="120837" name="Slide Number Placeholder 5">
            <a:extLst>
              <a:ext uri="{FF2B5EF4-FFF2-40B4-BE49-F238E27FC236}">
                <a16:creationId xmlns:a16="http://schemas.microsoft.com/office/drawing/2014/main" id="{3B3CD9BF-5316-479E-469D-C71C197DC3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 defTabSz="935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defTabSz="935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B46CFC65-A371-1A47-9AE5-C6339B47D33B}" type="slidenum">
              <a:rPr lang="en-US" altLang="en-US" sz="1800"/>
              <a:pPr algn="r"/>
              <a:t>53</a:t>
            </a:fld>
            <a:endParaRPr lang="en-US" altLang="en-US" sz="180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>
            <a:extLst>
              <a:ext uri="{FF2B5EF4-FFF2-40B4-BE49-F238E27FC236}">
                <a16:creationId xmlns:a16="http://schemas.microsoft.com/office/drawing/2014/main" id="{08E00258-804E-A6F3-C66E-CA04DEAB9C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>
            <a:extLst>
              <a:ext uri="{FF2B5EF4-FFF2-40B4-BE49-F238E27FC236}">
                <a16:creationId xmlns:a16="http://schemas.microsoft.com/office/drawing/2014/main" id="{DA31E151-64B3-40FB-04A5-0AC73C7E08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>
            <a:extLst>
              <a:ext uri="{FF2B5EF4-FFF2-40B4-BE49-F238E27FC236}">
                <a16:creationId xmlns:a16="http://schemas.microsoft.com/office/drawing/2014/main" id="{D4742C73-606D-97B7-6D3E-45289228A5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0" name="Rectangle 3">
            <a:extLst>
              <a:ext uri="{FF2B5EF4-FFF2-40B4-BE49-F238E27FC236}">
                <a16:creationId xmlns:a16="http://schemas.microsoft.com/office/drawing/2014/main" id="{80C6A9C7-A397-4B10-4788-C76424E9A2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>
            <a:extLst>
              <a:ext uri="{FF2B5EF4-FFF2-40B4-BE49-F238E27FC236}">
                <a16:creationId xmlns:a16="http://schemas.microsoft.com/office/drawing/2014/main" id="{699125F0-89B8-F977-2E5D-D9B3BE57A9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8" name="Rectangle 3">
            <a:extLst>
              <a:ext uri="{FF2B5EF4-FFF2-40B4-BE49-F238E27FC236}">
                <a16:creationId xmlns:a16="http://schemas.microsoft.com/office/drawing/2014/main" id="{7E0E8C4D-EA59-70E1-CCD5-20061E1292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If you must keep them use double-sided carpet tape to make sure they are firmly attached to the floor.</a:t>
            </a: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2">
            <a:extLst>
              <a:ext uri="{FF2B5EF4-FFF2-40B4-BE49-F238E27FC236}">
                <a16:creationId xmlns:a16="http://schemas.microsoft.com/office/drawing/2014/main" id="{5DCEE97D-5C9E-ED2F-E889-81AACB40BF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6" name="Rectangle 3">
            <a:extLst>
              <a:ext uri="{FF2B5EF4-FFF2-40B4-BE49-F238E27FC236}">
                <a16:creationId xmlns:a16="http://schemas.microsoft.com/office/drawing/2014/main" id="{59791ED8-5C89-A7F1-F8A2-3B88F54E72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5E8FB8E6-16FA-FCB8-0054-B3E969030B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BDCAE18F-BD7B-679D-BF46-B023F48C68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1B3AA2C3-7F11-15D6-419A-2B578C0C32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Rectangle 3">
            <a:extLst>
              <a:ext uri="{FF2B5EF4-FFF2-40B4-BE49-F238E27FC236}">
                <a16:creationId xmlns:a16="http://schemas.microsoft.com/office/drawing/2014/main" id="{458F20DE-0FC0-6480-7219-B0CF5BC803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BB8D0C70-5C45-448C-654F-A3D1200220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Rectangle 3">
            <a:extLst>
              <a:ext uri="{FF2B5EF4-FFF2-40B4-BE49-F238E27FC236}">
                <a16:creationId xmlns:a16="http://schemas.microsoft.com/office/drawing/2014/main" id="{9AD95D46-BAD8-8E7F-4CD4-C4F1B424C5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62BFCAD7-FE23-7635-349F-94ABF38655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A48A8EC0-E576-4E0D-72FC-F3958BB390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A6C171-7C26-77AE-4B78-3B8EA9619F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D3545-027F-1D4C-A61B-22EB33802778}" type="datetime1">
              <a:rPr lang="en-US"/>
              <a:pPr>
                <a:defRPr/>
              </a:pPr>
              <a:t>3/24/26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BB6A67-7012-EE66-B39E-B1E16F461E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BC7058-E0B1-0258-DE82-63E910B3C7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F2D2859-8799-E049-8D1F-E4B6352DE0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482445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368DF8-0EC5-A3AC-5EF9-E12931693D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FBCA1-B1F1-D142-94D2-6A295D8D5C18}" type="datetime1">
              <a:rPr lang="en-US"/>
              <a:pPr>
                <a:defRPr/>
              </a:pPr>
              <a:t>3/24/26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904FEDF-84A1-6EF7-0D8A-19D6157584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AF7544-850D-AF10-DB55-3181EAEFF6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427596D-985E-624E-A8C7-45E167AEB9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5837102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5158D2-01E4-B2D3-D76B-A5CF901B79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40756-96BF-DA45-B39D-13F13EC874D8}" type="datetime1">
              <a:rPr lang="en-US"/>
              <a:pPr>
                <a:defRPr/>
              </a:pPr>
              <a:t>3/24/26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447E7C-3C40-0E45-1AE6-DF5D00DF6D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1284F4-54E7-1D5C-3D24-6E9EB37756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70F3F3-2FB5-D64A-92B0-D6878897B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9010677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CC46F3-647D-C13E-1551-511A5FDBCA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894EF-2194-0048-8A09-B62D43AD3E28}" type="datetime1">
              <a:rPr lang="en-US"/>
              <a:pPr>
                <a:defRPr/>
              </a:pPr>
              <a:t>3/24/26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798764-18CD-B38B-CF66-84857792A6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4BA21C9-6C49-3E5C-8077-60CC21070A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3B1337-7242-774F-B82A-7E49B999E1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9055832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DE7BBC-862F-8F35-A9B4-B3E4A08E67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76396-0D4A-964E-AB57-C529385E7A88}" type="datetime1">
              <a:rPr lang="en-US"/>
              <a:pPr>
                <a:defRPr/>
              </a:pPr>
              <a:t>3/24/26</a:t>
            </a:fld>
            <a:endParaRPr 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512D233-5523-5346-8874-C4D96602C0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CBAFF3-D8EF-0197-ADC3-B7B7280192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DBB718-9572-C143-A8BB-4DDFF16684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7111069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1C14D0-BCCA-4327-C4E1-0E3942E4B1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735CA-653E-7C40-B1A9-2F80E305EB08}" type="datetime1">
              <a:rPr lang="en-US"/>
              <a:pPr>
                <a:defRPr/>
              </a:pPr>
              <a:t>3/24/26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3FFCA-4688-0455-8C16-F303F7DF2F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38D169-36CA-C653-83AB-5A11038F60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7971ED-7360-8349-9C6C-5696C2B675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5518224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59C1F1D-40A2-32F1-F836-A9AB9A0E14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D42FE-468D-F64A-9175-CA8D9A6362C6}" type="datetime1">
              <a:rPr lang="en-US"/>
              <a:pPr>
                <a:defRPr/>
              </a:pPr>
              <a:t>3/24/26</a:t>
            </a:fld>
            <a:endParaRPr 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33D1DA1-CDE0-4A27-09A8-7BF0F008C8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ED8842B-117F-E98C-C326-B33D2AEAF5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4D28E23-5DAC-D34D-B4C5-D860FE70A2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438348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D84FE9-FF75-5D18-2EA5-662A4676F1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E4F64-B924-5B4B-A516-622FD7031BD2}" type="datetime1">
              <a:rPr lang="en-US"/>
              <a:pPr>
                <a:defRPr/>
              </a:pPr>
              <a:t>3/24/26</a:t>
            </a:fld>
            <a:endParaRPr lang="en-US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457D55B-A235-28E4-0F88-EF3D1DA938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AF908DE-EF32-7887-9B37-3576D2A2CC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5EFB018-9F1F-8447-BE42-BCD3A5AE6F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54493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B5519B3-1019-2C3E-585E-86F1130F51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341F3-BE70-9540-A839-71BC31BEA423}" type="datetime1">
              <a:rPr lang="en-US"/>
              <a:pPr>
                <a:defRPr/>
              </a:pPr>
              <a:t>3/24/26</a:t>
            </a:fld>
            <a:endParaRPr lang="en-US" dirty="0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0C6CE12-AEE3-D2C4-29EC-5CA853E85F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990C81B-CBD6-064B-F9C2-D157304088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D62B1F6-7AA2-FA46-8011-89EDD8C344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0601533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AF118F-1C6F-3669-7D01-608DD566E5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A000A-13B7-1048-B425-5E82EBB1E843}" type="datetime1">
              <a:rPr lang="en-US"/>
              <a:pPr>
                <a:defRPr/>
              </a:pPr>
              <a:t>3/24/26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1FF1F4-0560-2B11-1DD2-EFAD369D2C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C07744-F4B3-8F16-FC69-672F16F4E3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0507285-7948-074A-AC51-C6B2D0F173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2866207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71A3F-D8F0-FF6C-2ED5-C39DAB1389F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3F82A-4FCB-FD49-9F05-5D7CC5C38726}" type="datetime1">
              <a:rPr lang="en-US"/>
              <a:pPr>
                <a:defRPr/>
              </a:pPr>
              <a:t>3/24/26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EEC547-6C3F-B5E4-5C04-323E79AC8B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6D52AB-386A-D024-760D-F6F1B53202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6E6824D-CC07-8742-9FDB-81CE4B1602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771957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44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7E50C29-68A3-A770-C494-BCB5AE29DA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02497E5-3879-F90E-5199-67532EA80E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5711E7C-D0AB-65AF-5D5E-C1BD025197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32DC1286-9D50-D34A-B5F4-5DBE3E590251}" type="datetime1">
              <a:rPr lang="en-US"/>
              <a:pPr>
                <a:defRPr/>
              </a:pPr>
              <a:t>3/24/26</a:t>
            </a:fld>
            <a:endParaRPr lang="en-US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41FFC50-7B8B-A9A8-0F42-62323CC292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D41C1B8-51C0-42D4-5FB2-C1F109623BB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B8926AB-8F76-CA4F-A67E-2E81853745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1" name="Picture 7" descr="T:\Graphics\KFMC Logos\KFMC 3-C.bmp">
            <a:extLst>
              <a:ext uri="{FF2B5EF4-FFF2-40B4-BE49-F238E27FC236}">
                <a16:creationId xmlns:a16="http://schemas.microsoft.com/office/drawing/2014/main" id="{114A7177-A7FD-6EDC-3BF1-E8F6B93706D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6162675"/>
            <a:ext cx="22098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11" r:id="rId1"/>
    <p:sldLayoutId id="2147484112" r:id="rId2"/>
    <p:sldLayoutId id="2147484113" r:id="rId3"/>
    <p:sldLayoutId id="2147484114" r:id="rId4"/>
    <p:sldLayoutId id="2147484115" r:id="rId5"/>
    <p:sldLayoutId id="2147484116" r:id="rId6"/>
    <p:sldLayoutId id="2147484117" r:id="rId7"/>
    <p:sldLayoutId id="2147484118" r:id="rId8"/>
    <p:sldLayoutId id="2147484119" r:id="rId9"/>
    <p:sldLayoutId id="2147484120" r:id="rId10"/>
    <p:sldLayoutId id="2147484121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Relationship Id="rId4" Type="http://schemas.openxmlformats.org/officeDocument/2006/relationships/slide" Target="slide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slide" Target="slide26.xml"/><Relationship Id="rId18" Type="http://schemas.openxmlformats.org/officeDocument/2006/relationships/slide" Target="slide36.xml"/><Relationship Id="rId26" Type="http://schemas.openxmlformats.org/officeDocument/2006/relationships/slide" Target="slide52.xml"/><Relationship Id="rId3" Type="http://schemas.openxmlformats.org/officeDocument/2006/relationships/slide" Target="slide6.xml"/><Relationship Id="rId21" Type="http://schemas.openxmlformats.org/officeDocument/2006/relationships/slide" Target="slide42.xml"/><Relationship Id="rId7" Type="http://schemas.openxmlformats.org/officeDocument/2006/relationships/slide" Target="slide14.xml"/><Relationship Id="rId12" Type="http://schemas.openxmlformats.org/officeDocument/2006/relationships/slide" Target="slide24.xml"/><Relationship Id="rId17" Type="http://schemas.openxmlformats.org/officeDocument/2006/relationships/slide" Target="slide34.xml"/><Relationship Id="rId25" Type="http://schemas.openxmlformats.org/officeDocument/2006/relationships/slide" Target="slide50.xml"/><Relationship Id="rId2" Type="http://schemas.openxmlformats.org/officeDocument/2006/relationships/notesSlide" Target="../notesSlides/notesSlide1.xml"/><Relationship Id="rId16" Type="http://schemas.openxmlformats.org/officeDocument/2006/relationships/slide" Target="slide32.xml"/><Relationship Id="rId20" Type="http://schemas.openxmlformats.org/officeDocument/2006/relationships/slide" Target="slide4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11" Type="http://schemas.openxmlformats.org/officeDocument/2006/relationships/slide" Target="slide22.xml"/><Relationship Id="rId24" Type="http://schemas.openxmlformats.org/officeDocument/2006/relationships/slide" Target="slide48.xml"/><Relationship Id="rId5" Type="http://schemas.openxmlformats.org/officeDocument/2006/relationships/slide" Target="slide10.xml"/><Relationship Id="rId15" Type="http://schemas.openxmlformats.org/officeDocument/2006/relationships/slide" Target="slide30.xml"/><Relationship Id="rId23" Type="http://schemas.openxmlformats.org/officeDocument/2006/relationships/slide" Target="slide46.xml"/><Relationship Id="rId28" Type="http://schemas.openxmlformats.org/officeDocument/2006/relationships/slide" Target="slide54.xml"/><Relationship Id="rId10" Type="http://schemas.openxmlformats.org/officeDocument/2006/relationships/slide" Target="slide20.xml"/><Relationship Id="rId19" Type="http://schemas.openxmlformats.org/officeDocument/2006/relationships/slide" Target="slide38.xml"/><Relationship Id="rId4" Type="http://schemas.openxmlformats.org/officeDocument/2006/relationships/slide" Target="slide8.xml"/><Relationship Id="rId9" Type="http://schemas.openxmlformats.org/officeDocument/2006/relationships/slide" Target="slide18.xml"/><Relationship Id="rId14" Type="http://schemas.openxmlformats.org/officeDocument/2006/relationships/slide" Target="slide28.xml"/><Relationship Id="rId22" Type="http://schemas.openxmlformats.org/officeDocument/2006/relationships/slide" Target="slide44.xml"/><Relationship Id="rId27" Type="http://schemas.openxmlformats.org/officeDocument/2006/relationships/slide" Target="slide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Relationship Id="rId4" Type="http://schemas.openxmlformats.org/officeDocument/2006/relationships/slide" Target="slide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Relationship Id="rId4" Type="http://schemas.openxmlformats.org/officeDocument/2006/relationships/slide" Target="slide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Relationship Id="rId4" Type="http://schemas.openxmlformats.org/officeDocument/2006/relationships/slide" Target="slide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rdin.k12.ky.us/res_techn/sbjarea/math/MathJeopardy.htm" TargetMode="Externa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TextBox 1">
            <a:extLst>
              <a:ext uri="{FF2B5EF4-FFF2-40B4-BE49-F238E27FC236}">
                <a16:creationId xmlns:a16="http://schemas.microsoft.com/office/drawing/2014/main" id="{8BE73DC0-B942-BD38-F04F-6EFBE2CD3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6098381"/>
            <a:ext cx="6248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3" name="Picture 2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3C32394A-F11A-083F-643B-B31EEDDFA7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054" y="2514600"/>
            <a:ext cx="7772400" cy="2191816"/>
          </a:xfrm>
          <a:prstGeom prst="rect">
            <a:avLst/>
          </a:prstGeom>
        </p:spPr>
      </p:pic>
      <p:pic>
        <p:nvPicPr>
          <p:cNvPr id="10" name="Picture 9" descr="A black background with white text and blue and white text&#10;&#10;AI-generated content may be incorrect.">
            <a:extLst>
              <a:ext uri="{FF2B5EF4-FFF2-40B4-BE49-F238E27FC236}">
                <a16:creationId xmlns:a16="http://schemas.microsoft.com/office/drawing/2014/main" id="{630904D9-4525-A590-FD7F-DBCC5C09E6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685800"/>
            <a:ext cx="2844508" cy="1204091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2">
            <a:extLst>
              <a:ext uri="{FF2B5EF4-FFF2-40B4-BE49-F238E27FC236}">
                <a16:creationId xmlns:a16="http://schemas.microsoft.com/office/drawing/2014/main" id="{32994524-D32C-ED7D-19A5-84F665D8E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746" name="Text Box 4">
            <a:extLst>
              <a:ext uri="{FF2B5EF4-FFF2-40B4-BE49-F238E27FC236}">
                <a16:creationId xmlns:a16="http://schemas.microsoft.com/office/drawing/2014/main" id="{6FBCAD5D-11C3-5CF4-31C6-77E84A292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9288"/>
            <a:ext cx="83820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As we get older we may need more light to brighten dark corners and outdoor areas, so we might want to put in these with higher watts.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129DD51D-0274-E3B0-B55B-C0D06F830D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2">
            <a:extLst>
              <a:ext uri="{FF2B5EF4-FFF2-40B4-BE49-F238E27FC236}">
                <a16:creationId xmlns:a16="http://schemas.microsoft.com/office/drawing/2014/main" id="{94B4F47A-C67E-2420-C1FA-0B83A8524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2727325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3795" name="Text Box 5">
            <a:extLst>
              <a:ext uri="{FF2B5EF4-FFF2-40B4-BE49-F238E27FC236}">
                <a16:creationId xmlns:a16="http://schemas.microsoft.com/office/drawing/2014/main" id="{58F0DA07-2C7F-917B-D71B-323AAC648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6208" y="2727325"/>
            <a:ext cx="617348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rgbClr val="DFFF59"/>
                </a:solidFill>
                <a:latin typeface="Helvetica" pitchFamily="2" charset="0"/>
              </a:rPr>
              <a:t>What are Light Bulbs?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1018AF7F-3BFC-65CF-5525-A00D0849D2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BA3AAD9D-D0BD-1A8D-B278-099DBBCDE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2">
            <a:extLst>
              <a:ext uri="{FF2B5EF4-FFF2-40B4-BE49-F238E27FC236}">
                <a16:creationId xmlns:a16="http://schemas.microsoft.com/office/drawing/2014/main" id="{AF96926B-96E2-D062-5DC6-AF6699F75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42" name="Text Box 3">
            <a:extLst>
              <a:ext uri="{FF2B5EF4-FFF2-40B4-BE49-F238E27FC236}">
                <a16:creationId xmlns:a16="http://schemas.microsoft.com/office/drawing/2014/main" id="{6C00CA1F-9497-BE3B-328D-75472F12F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740025"/>
            <a:ext cx="867092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We should always have non-skid strips in these.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3F7AE777-B62B-6DE5-6B7E-F8FE794615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5">
            <a:extLst>
              <a:ext uri="{FF2B5EF4-FFF2-40B4-BE49-F238E27FC236}">
                <a16:creationId xmlns:a16="http://schemas.microsoft.com/office/drawing/2014/main" id="{A811C3A4-EF68-1DA5-B734-DBDAC78CF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748" y="3048000"/>
            <a:ext cx="848508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rgbClr val="DFFF59"/>
                </a:solidFill>
                <a:latin typeface="Helvetica" pitchFamily="2" charset="0"/>
              </a:rPr>
              <a:t>What is a Bath Tub or Shower?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3C0FD16F-358E-E930-716A-B190A3383B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C70C0170-A60B-D2B4-FC74-BBBDF2E2C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2">
            <a:extLst>
              <a:ext uri="{FF2B5EF4-FFF2-40B4-BE49-F238E27FC236}">
                <a16:creationId xmlns:a16="http://schemas.microsoft.com/office/drawing/2014/main" id="{DFA2B928-E1BC-A5D7-BC11-C2FA2B4F22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938" name="AutoShape 3">
            <a:hlinkClick r:id="" action="ppaction://noaction" highlightClick="1"/>
            <a:hlinkHover r:id="" action="ppaction://hlinkshowjump?jump=firstslide"/>
            <a:extLst>
              <a:ext uri="{FF2B5EF4-FFF2-40B4-BE49-F238E27FC236}">
                <a16:creationId xmlns:a16="http://schemas.microsoft.com/office/drawing/2014/main" id="{7DA5DE94-C889-067D-958F-458909959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39939" name="Text Box 4">
            <a:extLst>
              <a:ext uri="{FF2B5EF4-FFF2-40B4-BE49-F238E27FC236}">
                <a16:creationId xmlns:a16="http://schemas.microsoft.com/office/drawing/2014/main" id="{088E5F8E-51EA-D0BC-F8FB-4A5EC4354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" y="2219325"/>
            <a:ext cx="89154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These furry friends can get tangled up in our feet and cause a fall. 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DEF2840B-0102-93BE-440F-AF6EB0C80E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5">
            <a:extLst>
              <a:ext uri="{FF2B5EF4-FFF2-40B4-BE49-F238E27FC236}">
                <a16:creationId xmlns:a16="http://schemas.microsoft.com/office/drawing/2014/main" id="{842E935B-C7DC-F5E7-192A-A57BFA3D0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914400"/>
            <a:ext cx="72263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44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87" name="Text Box 8">
            <a:extLst>
              <a:ext uri="{FF2B5EF4-FFF2-40B4-BE49-F238E27FC236}">
                <a16:creationId xmlns:a16="http://schemas.microsoft.com/office/drawing/2014/main" id="{1DA0DDCB-6D9A-E1AD-F893-C7C43DB59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438400"/>
            <a:ext cx="8610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5400" b="1" dirty="0">
                <a:solidFill>
                  <a:srgbClr val="DFFF59"/>
                </a:solidFill>
                <a:latin typeface="Helvetica" pitchFamily="2" charset="0"/>
              </a:rPr>
              <a:t>What is a Dog or Cat?</a:t>
            </a:r>
          </a:p>
          <a:p>
            <a:pPr algn="ctr">
              <a:spcBef>
                <a:spcPct val="50000"/>
              </a:spcBef>
              <a:buFontTx/>
              <a:buNone/>
            </a:pPr>
            <a:endParaRPr lang="en-US" altLang="en-US" sz="3600" b="1" dirty="0">
              <a:solidFill>
                <a:srgbClr val="DFFF59"/>
              </a:solidFill>
              <a:latin typeface="Helvetica" pitchFamily="2" charset="0"/>
            </a:endParaRP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51557C17-FC44-27D3-27A3-83383CC915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38FD36D4-585F-B696-8AE8-F509552AA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2">
            <a:extLst>
              <a:ext uri="{FF2B5EF4-FFF2-40B4-BE49-F238E27FC236}">
                <a16:creationId xmlns:a16="http://schemas.microsoft.com/office/drawing/2014/main" id="{90C260D0-7803-3CDE-EC36-BEFC07CF8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034" name="Text Box 3">
            <a:extLst>
              <a:ext uri="{FF2B5EF4-FFF2-40B4-BE49-F238E27FC236}">
                <a16:creationId xmlns:a16="http://schemas.microsoft.com/office/drawing/2014/main" id="{479730B2-FE5C-3B72-68CC-9C73C62BE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2028825"/>
            <a:ext cx="85344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Drinking too much of this can make you light headed and dizzy and should be avoided.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88145AF9-3571-D037-9897-9AB7E1DF03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2">
            <a:extLst>
              <a:ext uri="{FF2B5EF4-FFF2-40B4-BE49-F238E27FC236}">
                <a16:creationId xmlns:a16="http://schemas.microsoft.com/office/drawing/2014/main" id="{2CD261E6-6F16-D512-B7DB-9F538AD08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83" name="Rectangle 9">
            <a:extLst>
              <a:ext uri="{FF2B5EF4-FFF2-40B4-BE49-F238E27FC236}">
                <a16:creationId xmlns:a16="http://schemas.microsoft.com/office/drawing/2014/main" id="{64F0643A-9063-EADE-8E3B-2F23A2AF8E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2743200"/>
            <a:ext cx="6781800" cy="1447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4800" b="1" dirty="0">
                <a:solidFill>
                  <a:srgbClr val="DFFF59"/>
                </a:solidFill>
                <a:latin typeface="Helvetica" pitchFamily="2" charset="0"/>
              </a:rPr>
              <a:t>What is Alcohol ? 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A897F2CE-0E1B-1EDD-9669-0EDD06BD15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DDA16950-A8CE-DA44-4069-7CD9C6BA3A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2">
            <a:extLst>
              <a:ext uri="{FF2B5EF4-FFF2-40B4-BE49-F238E27FC236}">
                <a16:creationId xmlns:a16="http://schemas.microsoft.com/office/drawing/2014/main" id="{DCA1A27F-F533-36B6-D2DD-AA6C8E689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130" name="AutoShape 3">
            <a:hlinkClick r:id="" action="ppaction://noaction" highlightClick="1"/>
            <a:hlinkHover r:id="" action="ppaction://hlinkshowjump?jump=firstslide"/>
            <a:extLst>
              <a:ext uri="{FF2B5EF4-FFF2-40B4-BE49-F238E27FC236}">
                <a16:creationId xmlns:a16="http://schemas.microsoft.com/office/drawing/2014/main" id="{F2F053C8-5038-7813-1EDA-A7499AEE84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48131" name="Text Box 4">
            <a:extLst>
              <a:ext uri="{FF2B5EF4-FFF2-40B4-BE49-F238E27FC236}">
                <a16:creationId xmlns:a16="http://schemas.microsoft.com/office/drawing/2014/main" id="{498F3258-BBC4-35C1-328B-DA5FA03EC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162175"/>
            <a:ext cx="77724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This gender is more than twice as likely to suffer a fracture from a fall.</a:t>
            </a:r>
          </a:p>
        </p:txBody>
      </p:sp>
      <p:pic>
        <p:nvPicPr>
          <p:cNvPr id="6" name="Picture 5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46D4A1D7-1DFB-3EA9-9964-03393FBF79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2">
            <a:extLst>
              <a:ext uri="{FF2B5EF4-FFF2-40B4-BE49-F238E27FC236}">
                <a16:creationId xmlns:a16="http://schemas.microsoft.com/office/drawing/2014/main" id="{7978C195-C250-3A56-93D4-7B04BA080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0179" name="Rectangle 7">
            <a:extLst>
              <a:ext uri="{FF2B5EF4-FFF2-40B4-BE49-F238E27FC236}">
                <a16:creationId xmlns:a16="http://schemas.microsoft.com/office/drawing/2014/main" id="{729FDD59-088A-2084-E032-E9BB4EEAE2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0" y="2667000"/>
            <a:ext cx="5791200" cy="1144588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altLang="en-US" sz="4800" b="1" dirty="0">
                <a:solidFill>
                  <a:srgbClr val="DFFF59"/>
                </a:solidFill>
                <a:latin typeface="Helvetica" pitchFamily="2" charset="0"/>
              </a:rPr>
              <a:t>What is a Female ?</a:t>
            </a:r>
          </a:p>
          <a:p>
            <a:pPr algn="ctr">
              <a:lnSpc>
                <a:spcPct val="80000"/>
              </a:lnSpc>
            </a:pPr>
            <a:endParaRPr lang="en-US" altLang="en-US" sz="4800" dirty="0">
              <a:solidFill>
                <a:srgbClr val="DFFF59"/>
              </a:solidFill>
              <a:latin typeface="Helvetica" pitchFamily="2" charset="0"/>
            </a:endParaRP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E28CA593-6BBC-6428-660F-495F507E72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CECBEF64-8FF9-0E61-F401-D743930A20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9FC2588-7E7B-6A19-64D6-E5A3428290E9}"/>
              </a:ext>
            </a:extLst>
          </p:cNvPr>
          <p:cNvSpPr/>
          <p:nvPr/>
        </p:nvSpPr>
        <p:spPr>
          <a:xfrm>
            <a:off x="762000" y="228600"/>
            <a:ext cx="7696200" cy="10779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en-US" sz="32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Helvetica" pitchFamily="2" charset="0"/>
              </a:rPr>
              <a:t>HOW TO PLAY FALL PREVENTION JEOPARDY</a:t>
            </a:r>
            <a:endParaRPr lang="en-US" dirty="0">
              <a:latin typeface="Helvetica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96FCE0-4042-3276-84E9-CDB834AEBE44}"/>
              </a:ext>
            </a:extLst>
          </p:cNvPr>
          <p:cNvSpPr/>
          <p:nvPr/>
        </p:nvSpPr>
        <p:spPr>
          <a:xfrm>
            <a:off x="228600" y="1458913"/>
            <a:ext cx="8458200" cy="50895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altLang="en-US" b="1" kern="0" dirty="0">
                <a:solidFill>
                  <a:srgbClr val="FFFFFF"/>
                </a:solidFill>
                <a:latin typeface="Helvetica" pitchFamily="2" charset="0"/>
              </a:rPr>
              <a:t>Click on the numbers under each category to see the question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altLang="en-US" b="1" kern="0" dirty="0">
                <a:solidFill>
                  <a:srgbClr val="FFFFFF"/>
                </a:solidFill>
                <a:latin typeface="Helvetica" pitchFamily="2" charset="0"/>
              </a:rPr>
              <a:t>After reading the question, let participants answer, you can provide hints.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altLang="en-US" b="1" kern="0" dirty="0">
                <a:solidFill>
                  <a:srgbClr val="FFFFFF"/>
                </a:solidFill>
                <a:latin typeface="Helvetica" pitchFamily="2" charset="0"/>
              </a:rPr>
              <a:t>Click your mouse or enter key to see the answer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altLang="en-US" b="1" kern="0" dirty="0">
                <a:solidFill>
                  <a:srgbClr val="FFFFFF"/>
                </a:solidFill>
                <a:latin typeface="Helvetica" pitchFamily="2" charset="0"/>
              </a:rPr>
              <a:t>Click on the house on the bottom right hand corner to go back to the Jeopardy Question Board and select another question</a:t>
            </a:r>
          </a:p>
          <a:p>
            <a:pPr marL="1409700" lvl="2" indent="-609600">
              <a:lnSpc>
                <a:spcPct val="80000"/>
              </a:lnSpc>
              <a:spcBef>
                <a:spcPct val="20000"/>
              </a:spcBef>
              <a:defRPr/>
            </a:pPr>
            <a:endParaRPr lang="en-US" altLang="en-US" b="1" kern="0" dirty="0">
              <a:solidFill>
                <a:srgbClr val="FFFFFF"/>
              </a:solidFill>
              <a:latin typeface="Helvetica" pitchFamily="2" charset="0"/>
            </a:endParaRPr>
          </a:p>
          <a:p>
            <a:pPr marL="800100" lvl="2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altLang="en-US" sz="2800" b="1" i="1" kern="0" dirty="0">
                <a:solidFill>
                  <a:srgbClr val="B5CF45"/>
                </a:solidFill>
                <a:latin typeface="Helvetica" pitchFamily="2" charset="0"/>
              </a:rPr>
              <a:t>This is to be an interactive game with prizes throughout. You can select teams if you decide this would be better in your </a:t>
            </a:r>
          </a:p>
          <a:p>
            <a:pPr marL="800100" lvl="2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altLang="en-US" sz="2800" b="1" i="1" kern="0" dirty="0">
                <a:solidFill>
                  <a:srgbClr val="B5CF45"/>
                </a:solidFill>
                <a:latin typeface="Helvetica" pitchFamily="2" charset="0"/>
              </a:rPr>
              <a:t>environment.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en-US" altLang="en-US" sz="1200" b="1" i="1" kern="0" dirty="0">
              <a:solidFill>
                <a:srgbClr val="B5CF45"/>
              </a:solidFill>
              <a:latin typeface="Helvetica" pitchFamily="2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altLang="en-US" sz="2000" b="1" i="1" kern="0" dirty="0">
                <a:solidFill>
                  <a:srgbClr val="B5CF45"/>
                </a:solidFill>
                <a:latin typeface="Helvetica" pitchFamily="2" charset="0"/>
              </a:rPr>
              <a:t>Click your mouse to continue</a:t>
            </a:r>
          </a:p>
        </p:txBody>
      </p:sp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2">
            <a:extLst>
              <a:ext uri="{FF2B5EF4-FFF2-40B4-BE49-F238E27FC236}">
                <a16:creationId xmlns:a16="http://schemas.microsoft.com/office/drawing/2014/main" id="{BBD52039-31A3-E8A2-CF93-C161A2B56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2226" name="Text Box 3">
            <a:extLst>
              <a:ext uri="{FF2B5EF4-FFF2-40B4-BE49-F238E27FC236}">
                <a16:creationId xmlns:a16="http://schemas.microsoft.com/office/drawing/2014/main" id="{F484C08B-DCC5-4595-E624-EFDFF81B3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057400"/>
            <a:ext cx="7808913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People over this age are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four to five times more likely to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 be admitted to a long-term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care facility after a fall.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42170D65-13E1-B77F-B24F-93A76A784B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2">
            <a:extLst>
              <a:ext uri="{FF2B5EF4-FFF2-40B4-BE49-F238E27FC236}">
                <a16:creationId xmlns:a16="http://schemas.microsoft.com/office/drawing/2014/main" id="{86228AA0-6284-EEFB-257A-0DBB85941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849563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5" name="Rectangle 9">
            <a:extLst>
              <a:ext uri="{FF2B5EF4-FFF2-40B4-BE49-F238E27FC236}">
                <a16:creationId xmlns:a16="http://schemas.microsoft.com/office/drawing/2014/main" id="{70829CAA-6136-A032-B5D0-AAEB85E03D4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2019300" y="2209800"/>
            <a:ext cx="5105400" cy="1600200"/>
          </a:xfrm>
        </p:spPr>
        <p:txBody>
          <a:bodyPr/>
          <a:lstStyle/>
          <a:p>
            <a:pPr algn="ctr">
              <a:buFontTx/>
              <a:buNone/>
            </a:pPr>
            <a:endParaRPr lang="en-US" altLang="en-US" sz="3600" dirty="0">
              <a:solidFill>
                <a:schemeClr val="hlink"/>
              </a:solidFill>
              <a:latin typeface="Helvetica" pitchFamily="2" charset="0"/>
            </a:endParaRPr>
          </a:p>
          <a:p>
            <a:pPr algn="ctr">
              <a:buFontTx/>
              <a:buNone/>
            </a:pPr>
            <a:r>
              <a:rPr lang="en-US" altLang="en-US" sz="4800" b="1" dirty="0">
                <a:solidFill>
                  <a:schemeClr val="hlink"/>
                </a:solidFill>
                <a:latin typeface="Helvetica" pitchFamily="2" charset="0"/>
              </a:rPr>
              <a:t>What is Age 75?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A8218350-E513-48EC-96F1-91EB0D7A5F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5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DAF94A5F-897F-1289-D4D9-0979330E1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2">
            <a:extLst>
              <a:ext uri="{FF2B5EF4-FFF2-40B4-BE49-F238E27FC236}">
                <a16:creationId xmlns:a16="http://schemas.microsoft.com/office/drawing/2014/main" id="{B1DCA155-4631-51DE-4D87-8FBD4532B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6322" name="AutoShape 3">
            <a:hlinkClick r:id="" action="ppaction://noaction" highlightClick="1"/>
            <a:hlinkHover r:id="" action="ppaction://hlinkshowjump?jump=firstslide"/>
            <a:extLst>
              <a:ext uri="{FF2B5EF4-FFF2-40B4-BE49-F238E27FC236}">
                <a16:creationId xmlns:a16="http://schemas.microsoft.com/office/drawing/2014/main" id="{529628F0-5C1F-8CEC-3B66-43FCB41B2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56323" name="Rectangle 6">
            <a:extLst>
              <a:ext uri="{FF2B5EF4-FFF2-40B4-BE49-F238E27FC236}">
                <a16:creationId xmlns:a16="http://schemas.microsoft.com/office/drawing/2014/main" id="{5672C3E8-05C1-B5D0-A334-849CAD57BE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25146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altLang="en-US" sz="4400" dirty="0">
                <a:latin typeface="Helvetica" pitchFamily="2" charset="0"/>
              </a:rPr>
              <a:t>If you take multiples of these and do not have them reviewed by a professional, you may be at a higher risk.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4AC1CC6A-2B6F-EC1A-D175-82066E5004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2">
            <a:extLst>
              <a:ext uri="{FF2B5EF4-FFF2-40B4-BE49-F238E27FC236}">
                <a16:creationId xmlns:a16="http://schemas.microsoft.com/office/drawing/2014/main" id="{2403903B-3A64-0AFB-C078-789DFB0FB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3413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8371" name="Rectangle 6">
            <a:extLst>
              <a:ext uri="{FF2B5EF4-FFF2-40B4-BE49-F238E27FC236}">
                <a16:creationId xmlns:a16="http://schemas.microsoft.com/office/drawing/2014/main" id="{D59293D7-E4E5-8CF8-CB3F-5E8D4C746E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2819400"/>
            <a:ext cx="7772400" cy="1143000"/>
          </a:xfrm>
        </p:spPr>
        <p:txBody>
          <a:bodyPr/>
          <a:lstStyle/>
          <a:p>
            <a:r>
              <a:rPr lang="en-US" altLang="en-US" b="1" dirty="0">
                <a:solidFill>
                  <a:srgbClr val="DFFF59"/>
                </a:solidFill>
                <a:latin typeface="Helvetica" pitchFamily="2" charset="0"/>
              </a:rPr>
              <a:t>What are Medications?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65358B93-CF17-05C2-AF57-7482AD5C7D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C51A3E82-68C9-FFF2-475B-FA8AC615C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2">
            <a:extLst>
              <a:ext uri="{FF2B5EF4-FFF2-40B4-BE49-F238E27FC236}">
                <a16:creationId xmlns:a16="http://schemas.microsoft.com/office/drawing/2014/main" id="{3F84E586-CA46-7591-1A01-790FEA4B2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429000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418" name="Text Box 3">
            <a:extLst>
              <a:ext uri="{FF2B5EF4-FFF2-40B4-BE49-F238E27FC236}">
                <a16:creationId xmlns:a16="http://schemas.microsoft.com/office/drawing/2014/main" id="{884CEC41-D18E-55B9-06A6-418726514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85800" y="1828800"/>
            <a:ext cx="10345738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4400" dirty="0">
              <a:solidFill>
                <a:schemeClr val="bg1"/>
              </a:solidFill>
              <a:latin typeface="Helvetica" pitchFamily="2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Doing this can cause you to walk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 too fast and not notice cracks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or steps.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E0AFBD3E-6469-D135-BA67-0924CF2F28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5">
            <a:extLst>
              <a:ext uri="{FF2B5EF4-FFF2-40B4-BE49-F238E27FC236}">
                <a16:creationId xmlns:a16="http://schemas.microsoft.com/office/drawing/2014/main" id="{2763518D-1988-F97D-2BAE-36714BBE7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524000"/>
            <a:ext cx="184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4400">
              <a:solidFill>
                <a:srgbClr val="33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67" name="Text Box 6">
            <a:extLst>
              <a:ext uri="{FF2B5EF4-FFF2-40B4-BE49-F238E27FC236}">
                <a16:creationId xmlns:a16="http://schemas.microsoft.com/office/drawing/2014/main" id="{6A1279EE-ED5E-C0CB-BC30-C0D190ED6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362200"/>
            <a:ext cx="3886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CA" altLang="en-US" sz="4400">
              <a:latin typeface="Times New Roman" panose="02020603050405020304" pitchFamily="18" charset="0"/>
            </a:endParaRPr>
          </a:p>
        </p:txBody>
      </p:sp>
      <p:sp>
        <p:nvSpPr>
          <p:cNvPr id="62468" name="Text Box 7">
            <a:extLst>
              <a:ext uri="{FF2B5EF4-FFF2-40B4-BE49-F238E27FC236}">
                <a16:creationId xmlns:a16="http://schemas.microsoft.com/office/drawing/2014/main" id="{9F49018C-37BF-FA10-D5E0-D8AAEB47E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705100"/>
            <a:ext cx="59436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800" b="1" dirty="0">
                <a:solidFill>
                  <a:srgbClr val="DFFF59"/>
                </a:solidFill>
                <a:latin typeface="Helvetica" pitchFamily="2" charset="0"/>
              </a:rPr>
              <a:t>What is being in a Hurry?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8E7F4A74-CB67-22EE-DB1E-031F79E7F0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6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241717E6-5F0C-1A02-168A-71C5B6993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2">
            <a:extLst>
              <a:ext uri="{FF2B5EF4-FFF2-40B4-BE49-F238E27FC236}">
                <a16:creationId xmlns:a16="http://schemas.microsoft.com/office/drawing/2014/main" id="{FA286C7B-EAF6-07A8-B3F8-B7F37BD7C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14" name="AutoShape 3">
            <a:hlinkClick r:id="" action="ppaction://noaction" highlightClick="1"/>
            <a:hlinkHover r:id="" action="ppaction://hlinkshowjump?jump=firstslide"/>
            <a:extLst>
              <a:ext uri="{FF2B5EF4-FFF2-40B4-BE49-F238E27FC236}">
                <a16:creationId xmlns:a16="http://schemas.microsoft.com/office/drawing/2014/main" id="{155C660C-22C7-0187-7FAD-553324BD4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64515" name="Text Box 4">
            <a:extLst>
              <a:ext uri="{FF2B5EF4-FFF2-40B4-BE49-F238E27FC236}">
                <a16:creationId xmlns:a16="http://schemas.microsoft.com/office/drawing/2014/main" id="{19962EBD-CE7C-45F0-3022-614B9E6D4A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5388" y="2441575"/>
            <a:ext cx="67437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Sidewalks and streets can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 be slippery when it does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this.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D54C879E-F897-AD4D-F447-A8F7F9866E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2">
            <a:extLst>
              <a:ext uri="{FF2B5EF4-FFF2-40B4-BE49-F238E27FC236}">
                <a16:creationId xmlns:a16="http://schemas.microsoft.com/office/drawing/2014/main" id="{118E6090-0A0F-B31B-58DC-79A05AEA9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3" name="Text Box 5">
            <a:extLst>
              <a:ext uri="{FF2B5EF4-FFF2-40B4-BE49-F238E27FC236}">
                <a16:creationId xmlns:a16="http://schemas.microsoft.com/office/drawing/2014/main" id="{E3A90A34-04C4-0784-BABD-D75A459F0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209800"/>
            <a:ext cx="784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66564" name="Rectangle 7">
            <a:extLst>
              <a:ext uri="{FF2B5EF4-FFF2-40B4-BE49-F238E27FC236}">
                <a16:creationId xmlns:a16="http://schemas.microsoft.com/office/drawing/2014/main" id="{0847784C-9A2F-CE11-C3D0-486296230E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br>
              <a:rPr lang="en-US" altLang="en-US">
                <a:solidFill>
                  <a:schemeClr val="hlink"/>
                </a:solidFill>
              </a:rPr>
            </a:br>
            <a:endParaRPr lang="en-US" altLang="en-US">
              <a:solidFill>
                <a:schemeClr val="hlink"/>
              </a:solidFill>
            </a:endParaRPr>
          </a:p>
        </p:txBody>
      </p:sp>
      <p:sp>
        <p:nvSpPr>
          <p:cNvPr id="66565" name="Rectangle 9">
            <a:extLst>
              <a:ext uri="{FF2B5EF4-FFF2-40B4-BE49-F238E27FC236}">
                <a16:creationId xmlns:a16="http://schemas.microsoft.com/office/drawing/2014/main" id="{28E2F822-E0D3-9B53-1FDC-2B3ED22E86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2590800"/>
            <a:ext cx="5943600" cy="1524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5200" b="1" dirty="0">
                <a:solidFill>
                  <a:srgbClr val="DFFF59"/>
                </a:solidFill>
                <a:latin typeface="Helvetica" pitchFamily="2" charset="0"/>
              </a:rPr>
              <a:t>What is Rain or snow?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A514F0D4-D753-0EF8-22D5-7D9A83D986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EA8CC7A-D4E8-1669-0F98-D9C5C1929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>
            <a:extLst>
              <a:ext uri="{FF2B5EF4-FFF2-40B4-BE49-F238E27FC236}">
                <a16:creationId xmlns:a16="http://schemas.microsoft.com/office/drawing/2014/main" id="{58931599-DADE-EE82-E269-9F6ECB7E7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6803" name="Text Box 3">
            <a:extLst>
              <a:ext uri="{FF2B5EF4-FFF2-40B4-BE49-F238E27FC236}">
                <a16:creationId xmlns:a16="http://schemas.microsoft.com/office/drawing/2014/main" id="{BB62C4C4-4828-2581-A9DC-0F9D4D77A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743200"/>
            <a:ext cx="88392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latin typeface="Helvetica" pitchFamily="2" charset="0"/>
              </a:rPr>
              <a:t>These should have a thin rubber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latin typeface="Helvetica" pitchFamily="2" charset="0"/>
              </a:rPr>
              <a:t>sole with a light tread and have a good fit.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00D6F36E-CCDD-2487-CDE8-819288B5B4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B81902E-909E-78B5-846C-2E7469D947BD}"/>
              </a:ext>
            </a:extLst>
          </p:cNvPr>
          <p:cNvSpPr/>
          <p:nvPr/>
        </p:nvSpPr>
        <p:spPr>
          <a:xfrm rot="-720000">
            <a:off x="3582216" y="5288516"/>
            <a:ext cx="6074716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FF5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elvetica" pitchFamily="2" charset="0"/>
                <a:cs typeface="Arial Black" panose="020B0604020202020204" pitchFamily="34" charset="0"/>
              </a:rPr>
              <a:t>Double </a:t>
            </a:r>
            <a:r>
              <a:rPr lang="en-US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FF59"/>
                </a:solidFill>
                <a:latin typeface="Helvetica" pitchFamily="2" charset="0"/>
                <a:cs typeface="Arial Black" panose="020B0604020202020204" pitchFamily="34" charset="0"/>
              </a:rPr>
              <a:t>Jeopardy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AF754D-4597-B507-5A7D-AB98381BF9A1}"/>
              </a:ext>
            </a:extLst>
          </p:cNvPr>
          <p:cNvSpPr/>
          <p:nvPr/>
        </p:nvSpPr>
        <p:spPr>
          <a:xfrm rot="-720000">
            <a:off x="-380183" y="990074"/>
            <a:ext cx="6074716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FF5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elvetica" pitchFamily="2" charset="0"/>
                <a:cs typeface="Arial Black" panose="020B0604020202020204" pitchFamily="34" charset="0"/>
              </a:rPr>
              <a:t>Double </a:t>
            </a:r>
            <a:r>
              <a:rPr lang="en-US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FF59"/>
                </a:solidFill>
                <a:latin typeface="Helvetica" pitchFamily="2" charset="0"/>
                <a:cs typeface="Arial Black" panose="020B0604020202020204" pitchFamily="34" charset="0"/>
              </a:rPr>
              <a:t>Jeopardy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FFF59"/>
              </a:solidFill>
              <a:latin typeface="Helvetica" pitchFamily="2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 nodePh="1">
                                  <p:stCondLst>
                                    <p:cond delay="2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6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 autoUpdateAnimBg="0"/>
      <p:bldP spid="76803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2">
            <a:extLst>
              <a:ext uri="{FF2B5EF4-FFF2-40B4-BE49-F238E27FC236}">
                <a16:creationId xmlns:a16="http://schemas.microsoft.com/office/drawing/2014/main" id="{07E2CD2A-3EAD-EFCE-2904-779A9030A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0659" name="Text Box 5">
            <a:extLst>
              <a:ext uri="{FF2B5EF4-FFF2-40B4-BE49-F238E27FC236}">
                <a16:creationId xmlns:a16="http://schemas.microsoft.com/office/drawing/2014/main" id="{5BDA6EE9-5760-C766-CC6E-6DBC350BBE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6263" y="2514600"/>
            <a:ext cx="1841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4400">
              <a:latin typeface="Times New Roman" panose="02020603050405020304" pitchFamily="18" charset="0"/>
            </a:endParaRPr>
          </a:p>
        </p:txBody>
      </p:sp>
      <p:sp>
        <p:nvSpPr>
          <p:cNvPr id="77832" name="Text Box 8">
            <a:extLst>
              <a:ext uri="{FF2B5EF4-FFF2-40B4-BE49-F238E27FC236}">
                <a16:creationId xmlns:a16="http://schemas.microsoft.com/office/drawing/2014/main" id="{215DDDC8-F8A1-3EC7-9122-86FC5B0D8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2654901"/>
            <a:ext cx="7734300" cy="298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5000" b="1" dirty="0">
                <a:solidFill>
                  <a:srgbClr val="DFFF59"/>
                </a:solidFill>
                <a:latin typeface="Helvetica" pitchFamily="2" charset="0"/>
              </a:rPr>
              <a:t>What are Shoes and/or slippers?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4400" b="1" dirty="0">
              <a:solidFill>
                <a:srgbClr val="DFFF59"/>
              </a:solidFill>
              <a:latin typeface="Helvetica" pitchFamily="2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US" altLang="en-US" sz="4400" dirty="0">
              <a:solidFill>
                <a:srgbClr val="DFFF59"/>
              </a:solidFill>
              <a:latin typeface="Helvetica" pitchFamily="2" charset="0"/>
            </a:endParaRP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20C838FD-A106-152F-CA3B-EEC4958B8F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6BD9CED-B62D-B883-B5B8-230A071B694B}"/>
              </a:ext>
            </a:extLst>
          </p:cNvPr>
          <p:cNvSpPr/>
          <p:nvPr/>
        </p:nvSpPr>
        <p:spPr>
          <a:xfrm rot="-720000">
            <a:off x="3582216" y="5288516"/>
            <a:ext cx="6074716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FF5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elvetica" pitchFamily="2" charset="0"/>
                <a:cs typeface="Arial Black" panose="020B0604020202020204" pitchFamily="34" charset="0"/>
              </a:rPr>
              <a:t>Double </a:t>
            </a:r>
            <a:r>
              <a:rPr lang="en-US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FF59"/>
                </a:solidFill>
                <a:latin typeface="Helvetica" pitchFamily="2" charset="0"/>
                <a:cs typeface="Arial Black" panose="020B0604020202020204" pitchFamily="34" charset="0"/>
              </a:rPr>
              <a:t>Jeopardy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927AE0-876D-5AF1-334C-892A7A1A0947}"/>
              </a:ext>
            </a:extLst>
          </p:cNvPr>
          <p:cNvSpPr/>
          <p:nvPr/>
        </p:nvSpPr>
        <p:spPr>
          <a:xfrm rot="-720000">
            <a:off x="-380183" y="990074"/>
            <a:ext cx="6074716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FF5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elvetica" pitchFamily="2" charset="0"/>
                <a:cs typeface="Arial Black" panose="020B0604020202020204" pitchFamily="34" charset="0"/>
              </a:rPr>
              <a:t>Double </a:t>
            </a:r>
            <a:r>
              <a:rPr lang="en-US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FF59"/>
                </a:solidFill>
                <a:latin typeface="Helvetica" pitchFamily="2" charset="0"/>
                <a:cs typeface="Arial Black" panose="020B0604020202020204" pitchFamily="34" charset="0"/>
              </a:rPr>
              <a:t>Jeopardy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7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97B54266-A03F-CCE4-00F9-B970AC14C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AutoShape 89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2B81AFC-F477-A0D1-87AA-ADFD22CF2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336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DFFF59"/>
                </a:solidFill>
                <a:latin typeface="Helvetica" pitchFamily="2" charset="0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 pt</a:t>
            </a:r>
            <a:endParaRPr lang="en-US" altLang="en-US" sz="2400" dirty="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10" name="AutoShape 90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6F37C601-EF9F-CEAF-BE64-ECA96B4234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242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FF00"/>
                </a:solidFill>
                <a:latin typeface="Helvetica" pitchFamily="2" charset="0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300 pt</a:t>
            </a:r>
            <a:endParaRPr lang="en-US" altLang="en-US" sz="2400" dirty="0">
              <a:solidFill>
                <a:srgbClr val="DFFF59"/>
              </a:solidFill>
              <a:latin typeface="Helvetica" pitchFamily="2" charset="0"/>
              <a:hlinkClick r:id="rId4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17411" name="AutoShape 91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ED28BE53-A881-C98C-4AD1-7948819B7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148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FF00"/>
                </a:solidFill>
                <a:latin typeface="Helvetica" pitchFamily="2" charset="0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400 pt</a:t>
            </a:r>
            <a:endParaRPr lang="en-US" altLang="en-US" sz="2400" dirty="0">
              <a:solidFill>
                <a:srgbClr val="DFFF59"/>
              </a:solidFill>
              <a:latin typeface="Helvetica" pitchFamily="2" charset="0"/>
              <a:hlinkClick r:id="rId5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17412" name="AutoShape 92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CCDB2E03-A462-99FE-660D-7D87BC8E4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1054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13" name="AutoShape 101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7B8C67CB-6E0A-FE44-3130-2F6F5D0CC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143001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14" name="AutoShape 102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D76BBD52-C451-90AE-C0CA-D044CF7D6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1336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Helvetica" pitchFamily="2" charset="0"/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  <a:hlinkClick r:id="rId8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17415" name="AutoShape 103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17F8EC74-6FD6-3271-922D-636310B79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1242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16" name="AutoShape 104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1BF959ED-2F3F-ABF1-59B7-BC2113C54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1148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1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17" name="AutoShape 105">
            <a:hlinkClick r:id="rId11" action="ppaction://hlinksldjump" highlightClick="1"/>
            <a:extLst>
              <a:ext uri="{FF2B5EF4-FFF2-40B4-BE49-F238E27FC236}">
                <a16:creationId xmlns:a16="http://schemas.microsoft.com/office/drawing/2014/main" id="{4CEEB81F-7C54-5882-20ED-FBA2C4234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51054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1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18" name="AutoShape 106">
            <a:hlinkClick r:id="rId12" action="ppaction://hlinksldjump" highlightClick="1"/>
            <a:extLst>
              <a:ext uri="{FF2B5EF4-FFF2-40B4-BE49-F238E27FC236}">
                <a16:creationId xmlns:a16="http://schemas.microsoft.com/office/drawing/2014/main" id="{296951F0-5450-C27B-D11C-809CAE72E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1143001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1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19" name="AutoShape 107">
            <a:hlinkClick r:id="rId13" action="ppaction://hlinksldjump" highlightClick="1"/>
            <a:extLst>
              <a:ext uri="{FF2B5EF4-FFF2-40B4-BE49-F238E27FC236}">
                <a16:creationId xmlns:a16="http://schemas.microsoft.com/office/drawing/2014/main" id="{7900354A-6DFE-BCC0-DBB6-94D7D663F6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1336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1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20" name="AutoShape 108">
            <a:hlinkClick r:id="rId14" action="ppaction://hlinksldjump" highlightClick="1"/>
            <a:extLst>
              <a:ext uri="{FF2B5EF4-FFF2-40B4-BE49-F238E27FC236}">
                <a16:creationId xmlns:a16="http://schemas.microsoft.com/office/drawing/2014/main" id="{C8CE8E33-A346-33AA-3DE7-6199D83A1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1242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DFFF59"/>
                </a:solidFill>
                <a:latin typeface="Helvetica" pitchFamily="2" charset="0"/>
                <a:hlinkClick r:id="rId1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300 pt</a:t>
            </a:r>
            <a:endParaRPr lang="en-US" altLang="en-US" sz="2400" dirty="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21" name="AutoShape 109">
            <a:hlinkClick r:id="rId15" action="ppaction://hlinksldjump" highlightClick="1"/>
            <a:extLst>
              <a:ext uri="{FF2B5EF4-FFF2-40B4-BE49-F238E27FC236}">
                <a16:creationId xmlns:a16="http://schemas.microsoft.com/office/drawing/2014/main" id="{32DF4361-749C-BC00-46DB-232B75AC5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41148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1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22" name="AutoShape 110">
            <a:hlinkClick r:id="rId16" action="ppaction://hlinksldjump" highlightClick="1"/>
            <a:extLst>
              <a:ext uri="{FF2B5EF4-FFF2-40B4-BE49-F238E27FC236}">
                <a16:creationId xmlns:a16="http://schemas.microsoft.com/office/drawing/2014/main" id="{DAE6372E-371A-DF8C-C259-6024F7C24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51054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DFFF59"/>
                </a:solidFill>
                <a:latin typeface="Helvetica" pitchFamily="2" charset="0"/>
                <a:hlinkClick r:id="rId1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500 pt</a:t>
            </a:r>
            <a:endParaRPr lang="en-US" altLang="en-US" sz="2400" dirty="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23" name="AutoShape 111">
            <a:hlinkClick r:id="rId17" action="ppaction://hlinksldjump" highlightClick="1"/>
            <a:extLst>
              <a:ext uri="{FF2B5EF4-FFF2-40B4-BE49-F238E27FC236}">
                <a16:creationId xmlns:a16="http://schemas.microsoft.com/office/drawing/2014/main" id="{627A009C-8220-BF46-0699-26C33A4CD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143001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1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24" name="AutoShape 112">
            <a:hlinkClick r:id="rId18" action="ppaction://hlinksldjump" highlightClick="1"/>
            <a:extLst>
              <a:ext uri="{FF2B5EF4-FFF2-40B4-BE49-F238E27FC236}">
                <a16:creationId xmlns:a16="http://schemas.microsoft.com/office/drawing/2014/main" id="{12A8D739-5A4C-6856-2140-19AC54551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1336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1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25" name="AutoShape 113">
            <a:hlinkClick r:id="rId19" action="ppaction://hlinksldjump" highlightClick="1"/>
            <a:extLst>
              <a:ext uri="{FF2B5EF4-FFF2-40B4-BE49-F238E27FC236}">
                <a16:creationId xmlns:a16="http://schemas.microsoft.com/office/drawing/2014/main" id="{1E403681-33E7-4051-6053-71752744A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1242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1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26" name="AutoShape 114">
            <a:hlinkClick r:id="rId20" action="ppaction://hlinksldjump" highlightClick="1"/>
            <a:extLst>
              <a:ext uri="{FF2B5EF4-FFF2-40B4-BE49-F238E27FC236}">
                <a16:creationId xmlns:a16="http://schemas.microsoft.com/office/drawing/2014/main" id="{0A30B82C-72BF-C180-B10E-AB6E4E49B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1148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2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27" name="AutoShape 115">
            <a:hlinkClick r:id="rId21" action="ppaction://hlinksldjump" highlightClick="1"/>
            <a:extLst>
              <a:ext uri="{FF2B5EF4-FFF2-40B4-BE49-F238E27FC236}">
                <a16:creationId xmlns:a16="http://schemas.microsoft.com/office/drawing/2014/main" id="{6EF27636-7570-7858-4F0D-367BE9E6B2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1054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2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28" name="AutoShape 116">
            <a:hlinkClick r:id="rId22" action="ppaction://hlinksldjump" highlightClick="1"/>
            <a:extLst>
              <a:ext uri="{FF2B5EF4-FFF2-40B4-BE49-F238E27FC236}">
                <a16:creationId xmlns:a16="http://schemas.microsoft.com/office/drawing/2014/main" id="{D31A2CA6-FCB7-CBFB-5E6F-9B3B149CE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1143001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2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29" name="AutoShape 117">
            <a:hlinkClick r:id="rId23" action="ppaction://hlinksldjump" highlightClick="1"/>
            <a:extLst>
              <a:ext uri="{FF2B5EF4-FFF2-40B4-BE49-F238E27FC236}">
                <a16:creationId xmlns:a16="http://schemas.microsoft.com/office/drawing/2014/main" id="{F9DCBD32-0978-F4AD-62F0-1241E849B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1336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2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30" name="AutoShape 118">
            <a:hlinkClick r:id="rId23" action="ppaction://hlinksldjump" highlightClick="1"/>
            <a:extLst>
              <a:ext uri="{FF2B5EF4-FFF2-40B4-BE49-F238E27FC236}">
                <a16:creationId xmlns:a16="http://schemas.microsoft.com/office/drawing/2014/main" id="{130BF598-5E0F-0887-9616-D844FCD95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31242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2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31" name="AutoShape 119">
            <a:hlinkClick r:id="rId25" action="ppaction://hlinksldjump" highlightClick="1"/>
            <a:extLst>
              <a:ext uri="{FF2B5EF4-FFF2-40B4-BE49-F238E27FC236}">
                <a16:creationId xmlns:a16="http://schemas.microsoft.com/office/drawing/2014/main" id="{EDB87992-2420-66A3-1925-6B38F61CD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41148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2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32" name="AutoShape 120">
            <a:hlinkClick r:id="rId26" action="ppaction://hlinksldjump" highlightClick="1"/>
            <a:extLst>
              <a:ext uri="{FF2B5EF4-FFF2-40B4-BE49-F238E27FC236}">
                <a16:creationId xmlns:a16="http://schemas.microsoft.com/office/drawing/2014/main" id="{4E3C77E0-533C-BFDC-9ED9-F5D13AC72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5105400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2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33" name="AutoShape 40">
            <a:hlinkClick r:id="rId27" action="ppaction://hlinksldjump" highlightClick="1"/>
            <a:extLst>
              <a:ext uri="{FF2B5EF4-FFF2-40B4-BE49-F238E27FC236}">
                <a16:creationId xmlns:a16="http://schemas.microsoft.com/office/drawing/2014/main" id="{FA4CA4CA-C675-2773-3E54-05D224316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55839"/>
            <a:ext cx="1828800" cy="1033271"/>
          </a:xfrm>
          <a:prstGeom prst="actionButtonBlank">
            <a:avLst/>
          </a:prstGeom>
          <a:solidFill>
            <a:srgbClr val="26448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DFFF59"/>
                </a:solidFill>
                <a:latin typeface="Helvetica" pitchFamily="2" charset="0"/>
                <a:hlinkClick r:id="rId2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100 pt</a:t>
            </a:r>
            <a:endParaRPr lang="en-US" altLang="en-US" sz="2400"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17434" name="Rectangle 58">
            <a:extLst>
              <a:ext uri="{FF2B5EF4-FFF2-40B4-BE49-F238E27FC236}">
                <a16:creationId xmlns:a16="http://schemas.microsoft.com/office/drawing/2014/main" id="{9A1496EF-8001-3D6C-7312-021F93A4D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828800" cy="1143000"/>
          </a:xfrm>
          <a:prstGeom prst="rect">
            <a:avLst/>
          </a:prstGeom>
          <a:solidFill>
            <a:srgbClr val="264484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7435" name="Rectangle 97">
            <a:extLst>
              <a:ext uri="{FF2B5EF4-FFF2-40B4-BE49-F238E27FC236}">
                <a16:creationId xmlns:a16="http://schemas.microsoft.com/office/drawing/2014/main" id="{4089E7BD-0602-7FA4-0982-D6809D677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0"/>
            <a:ext cx="1828800" cy="1143000"/>
          </a:xfrm>
          <a:prstGeom prst="rect">
            <a:avLst/>
          </a:prstGeom>
          <a:solidFill>
            <a:srgbClr val="264484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7436" name="Rectangle 98">
            <a:extLst>
              <a:ext uri="{FF2B5EF4-FFF2-40B4-BE49-F238E27FC236}">
                <a16:creationId xmlns:a16="http://schemas.microsoft.com/office/drawing/2014/main" id="{1D643878-DC2A-62E3-4DCB-89B269A53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0"/>
            <a:ext cx="1828800" cy="1143000"/>
          </a:xfrm>
          <a:prstGeom prst="rect">
            <a:avLst/>
          </a:prstGeom>
          <a:solidFill>
            <a:srgbClr val="264484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7437" name="Rectangle 99">
            <a:extLst>
              <a:ext uri="{FF2B5EF4-FFF2-40B4-BE49-F238E27FC236}">
                <a16:creationId xmlns:a16="http://schemas.microsoft.com/office/drawing/2014/main" id="{FC56EC72-CED7-BC56-DC3A-6550CFA2B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0"/>
            <a:ext cx="1828800" cy="1143000"/>
          </a:xfrm>
          <a:prstGeom prst="rect">
            <a:avLst/>
          </a:prstGeom>
          <a:solidFill>
            <a:srgbClr val="264484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7438" name="Rectangle 100">
            <a:extLst>
              <a:ext uri="{FF2B5EF4-FFF2-40B4-BE49-F238E27FC236}">
                <a16:creationId xmlns:a16="http://schemas.microsoft.com/office/drawing/2014/main" id="{050DDBED-6180-CFA8-D434-34C355AFE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0"/>
            <a:ext cx="1828800" cy="1143000"/>
          </a:xfrm>
          <a:prstGeom prst="rect">
            <a:avLst/>
          </a:prstGeom>
          <a:solidFill>
            <a:srgbClr val="264484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17439" name="Text Box 121">
            <a:extLst>
              <a:ext uri="{FF2B5EF4-FFF2-40B4-BE49-F238E27FC236}">
                <a16:creationId xmlns:a16="http://schemas.microsoft.com/office/drawing/2014/main" id="{599152A9-4319-7C39-8326-FEE891B69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1447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latin typeface="Helvetica" pitchFamily="2" charset="0"/>
              </a:rPr>
              <a:t>Home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latin typeface="Helvetica" pitchFamily="2" charset="0"/>
              </a:rPr>
              <a:t>Sweet Home </a:t>
            </a:r>
          </a:p>
        </p:txBody>
      </p:sp>
      <p:sp>
        <p:nvSpPr>
          <p:cNvPr id="17440" name="Text Box 122">
            <a:extLst>
              <a:ext uri="{FF2B5EF4-FFF2-40B4-BE49-F238E27FC236}">
                <a16:creationId xmlns:a16="http://schemas.microsoft.com/office/drawing/2014/main" id="{4190AA83-B7F6-A341-EF93-A3457BD41A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4737" y="307975"/>
            <a:ext cx="111120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Helvetica" pitchFamily="2" charset="0"/>
              </a:rPr>
              <a:t>Risk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Helvetica" pitchFamily="2" charset="0"/>
              </a:rPr>
              <a:t>Factors</a:t>
            </a:r>
          </a:p>
        </p:txBody>
      </p:sp>
      <p:sp>
        <p:nvSpPr>
          <p:cNvPr id="17441" name="Text Box 123">
            <a:extLst>
              <a:ext uri="{FF2B5EF4-FFF2-40B4-BE49-F238E27FC236}">
                <a16:creationId xmlns:a16="http://schemas.microsoft.com/office/drawing/2014/main" id="{827F9164-A406-BCDF-27F0-98E0D05DE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0102" y="334963"/>
            <a:ext cx="174919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Helvetica" pitchFamily="2" charset="0"/>
              </a:rPr>
              <a:t>Put your left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Helvetica" pitchFamily="2" charset="0"/>
              </a:rPr>
              <a:t>foot out</a:t>
            </a:r>
          </a:p>
        </p:txBody>
      </p:sp>
      <p:sp>
        <p:nvSpPr>
          <p:cNvPr id="17442" name="Text Box 125">
            <a:extLst>
              <a:ext uri="{FF2B5EF4-FFF2-40B4-BE49-F238E27FC236}">
                <a16:creationId xmlns:a16="http://schemas.microsoft.com/office/drawing/2014/main" id="{0D8615C0-6E8C-31FB-CD93-B9C8482D5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9227" y="307975"/>
            <a:ext cx="129901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Helvetica" pitchFamily="2" charset="0"/>
              </a:rPr>
              <a:t>Let’s get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bg1"/>
                </a:solidFill>
                <a:latin typeface="Helvetica" pitchFamily="2" charset="0"/>
              </a:rPr>
              <a:t>physical </a:t>
            </a:r>
          </a:p>
        </p:txBody>
      </p:sp>
      <p:sp>
        <p:nvSpPr>
          <p:cNvPr id="17443" name="Text Box 127">
            <a:extLst>
              <a:ext uri="{FF2B5EF4-FFF2-40B4-BE49-F238E27FC236}">
                <a16:creationId xmlns:a16="http://schemas.microsoft.com/office/drawing/2014/main" id="{74D9DB9C-4FB1-18F8-8D42-460A67DED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5038" y="307975"/>
            <a:ext cx="18589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Helvetica" pitchFamily="2" charset="0"/>
              </a:rPr>
              <a:t>Left to our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Helvetica" pitchFamily="2" charset="0"/>
              </a:rPr>
              <a:t> own devices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D49D26-680B-F5FF-0233-848B0CB930A5}"/>
              </a:ext>
            </a:extLst>
          </p:cNvPr>
          <p:cNvSpPr txBox="1"/>
          <p:nvPr/>
        </p:nvSpPr>
        <p:spPr>
          <a:xfrm>
            <a:off x="2286344" y="6292204"/>
            <a:ext cx="45967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DFFF59"/>
                </a:solidFill>
                <a:latin typeface="Helvetica" pitchFamily="2" charset="0"/>
                <a:hlinkClick r:id="rId2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Final Jeopardy</a:t>
            </a:r>
            <a:endParaRPr lang="en-US" altLang="en-US" sz="2400" dirty="0">
              <a:solidFill>
                <a:srgbClr val="DFFF59"/>
              </a:solidFill>
              <a:latin typeface="Helvetica" pitchFamily="2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2">
            <a:extLst>
              <a:ext uri="{FF2B5EF4-FFF2-40B4-BE49-F238E27FC236}">
                <a16:creationId xmlns:a16="http://schemas.microsoft.com/office/drawing/2014/main" id="{031E8E3E-2D11-536B-614C-170F10279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06" name="AutoShape 3">
            <a:hlinkClick r:id="" action="ppaction://noaction" highlightClick="1"/>
            <a:hlinkHover r:id="" action="ppaction://hlinkshowjump?jump=firstslide"/>
            <a:extLst>
              <a:ext uri="{FF2B5EF4-FFF2-40B4-BE49-F238E27FC236}">
                <a16:creationId xmlns:a16="http://schemas.microsoft.com/office/drawing/2014/main" id="{C1D561E6-C493-BC50-E1C3-CC48E24D5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72707" name="Text Box 4">
            <a:extLst>
              <a:ext uri="{FF2B5EF4-FFF2-40B4-BE49-F238E27FC236}">
                <a16:creationId xmlns:a16="http://schemas.microsoft.com/office/drawing/2014/main" id="{8F0EF5A4-6466-7A6E-DC08-BFF66383D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517775"/>
            <a:ext cx="88392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Helvetica" pitchFamily="2" charset="0"/>
              </a:rPr>
              <a:t>This organ helps us focus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Helvetica" pitchFamily="2" charset="0"/>
              </a:rPr>
              <a:t> on what we’re doing, whether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latin typeface="Helvetica" pitchFamily="2" charset="0"/>
              </a:rPr>
              <a:t>inside or out.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5D8E7F6A-A1EE-478A-2564-5CC5B83A41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2">
            <a:extLst>
              <a:ext uri="{FF2B5EF4-FFF2-40B4-BE49-F238E27FC236}">
                <a16:creationId xmlns:a16="http://schemas.microsoft.com/office/drawing/2014/main" id="{18332A97-C885-BB99-6A43-ED025D32C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4755" name="Text Box 5">
            <a:extLst>
              <a:ext uri="{FF2B5EF4-FFF2-40B4-BE49-F238E27FC236}">
                <a16:creationId xmlns:a16="http://schemas.microsoft.com/office/drawing/2014/main" id="{6B102E9C-98A7-A1B6-67B1-9D1F09D78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743200"/>
            <a:ext cx="662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74756" name="Text Box 7">
            <a:extLst>
              <a:ext uri="{FF2B5EF4-FFF2-40B4-BE49-F238E27FC236}">
                <a16:creationId xmlns:a16="http://schemas.microsoft.com/office/drawing/2014/main" id="{6CE996C9-A67E-B41A-E176-BC9BBEBBB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971800"/>
            <a:ext cx="71628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5000" b="1" dirty="0">
                <a:solidFill>
                  <a:srgbClr val="DFFF59"/>
                </a:solidFill>
                <a:latin typeface="Helvetica" pitchFamily="2" charset="0"/>
              </a:rPr>
              <a:t>What is a Brain?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74649302-1BD2-E5CF-25D1-6F50F1EAF6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E8C82602-238F-065B-298A-D2E5CAC9E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2">
            <a:extLst>
              <a:ext uri="{FF2B5EF4-FFF2-40B4-BE49-F238E27FC236}">
                <a16:creationId xmlns:a16="http://schemas.microsoft.com/office/drawing/2014/main" id="{0E6FB46E-3337-6087-9A09-9925035D0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6802" name="Text Box 3">
            <a:extLst>
              <a:ext uri="{FF2B5EF4-FFF2-40B4-BE49-F238E27FC236}">
                <a16:creationId xmlns:a16="http://schemas.microsoft.com/office/drawing/2014/main" id="{ECCA4CE3-7399-D77B-F308-750D6E7B8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133600"/>
            <a:ext cx="7940675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We should never block our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 view of our feet when walking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so we need to be careful when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we do this.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610EB51A-033E-FFF3-FD3A-68C6212EAC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2">
            <a:extLst>
              <a:ext uri="{FF2B5EF4-FFF2-40B4-BE49-F238E27FC236}">
                <a16:creationId xmlns:a16="http://schemas.microsoft.com/office/drawing/2014/main" id="{1C23466F-3BF2-12CC-C542-6FC05BAEE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8852" name="Text Box 5">
            <a:extLst>
              <a:ext uri="{FF2B5EF4-FFF2-40B4-BE49-F238E27FC236}">
                <a16:creationId xmlns:a16="http://schemas.microsoft.com/office/drawing/2014/main" id="{D3D34718-DB4A-76D3-1822-DF2DD0709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820988"/>
            <a:ext cx="8382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4400" b="1" dirty="0">
                <a:solidFill>
                  <a:srgbClr val="DFFF59"/>
                </a:solidFill>
                <a:latin typeface="Helvetica" pitchFamily="2" charset="0"/>
                <a:cs typeface="Times New Roman" panose="02020603050405020304" pitchFamily="18" charset="0"/>
              </a:rPr>
              <a:t>What is Carrying Items?</a:t>
            </a:r>
            <a:r>
              <a:rPr lang="en-US" altLang="en-US" sz="4400" b="1" dirty="0">
                <a:solidFill>
                  <a:srgbClr val="DFFF59"/>
                </a:solidFill>
                <a:latin typeface="Helvetica" pitchFamily="2" charset="0"/>
              </a:rPr>
              <a:t> 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161DDD8B-E0CD-B389-DF64-CEB0D6748E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3FF7BE3-2E80-6380-791C-3D9F44A61C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2">
            <a:extLst>
              <a:ext uri="{FF2B5EF4-FFF2-40B4-BE49-F238E27FC236}">
                <a16:creationId xmlns:a16="http://schemas.microsoft.com/office/drawing/2014/main" id="{C394D0B1-AC03-AC37-4846-D7D435D2C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363913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0898" name="AutoShape 3">
            <a:hlinkClick r:id="" action="ppaction://noaction" highlightClick="1"/>
            <a:hlinkHover r:id="" action="ppaction://hlinkshowjump?jump=firstslide"/>
            <a:extLst>
              <a:ext uri="{FF2B5EF4-FFF2-40B4-BE49-F238E27FC236}">
                <a16:creationId xmlns:a16="http://schemas.microsoft.com/office/drawing/2014/main" id="{6464233B-0C82-DF6E-53A6-DDDF0B81B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80899" name="Text Box 4">
            <a:extLst>
              <a:ext uri="{FF2B5EF4-FFF2-40B4-BE49-F238E27FC236}">
                <a16:creationId xmlns:a16="http://schemas.microsoft.com/office/drawing/2014/main" id="{500985A8-2FBA-2A58-CD68-8B26C7576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1900" y="2373313"/>
            <a:ext cx="674052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This exercise can improve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your balance.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C8E62D0B-1138-055A-01FA-21EA0E0DC4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5">
            <a:extLst>
              <a:ext uri="{FF2B5EF4-FFF2-40B4-BE49-F238E27FC236}">
                <a16:creationId xmlns:a16="http://schemas.microsoft.com/office/drawing/2014/main" id="{D33FEFE0-6350-3AFD-F8E9-946859C59E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908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5000" b="1" dirty="0">
                <a:solidFill>
                  <a:srgbClr val="DFFF59"/>
                </a:solidFill>
                <a:latin typeface="Helvetica" pitchFamily="2" charset="0"/>
              </a:rPr>
              <a:t>What is Tai Chi?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4F3ED9DF-1FEB-9CAE-27F6-BA82FDEB2A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860DCCF5-05B7-264F-7B4B-345D6D8A7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2">
            <a:extLst>
              <a:ext uri="{FF2B5EF4-FFF2-40B4-BE49-F238E27FC236}">
                <a16:creationId xmlns:a16="http://schemas.microsoft.com/office/drawing/2014/main" id="{379CFD9C-F0D3-CBBD-0301-E4FF0735A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4994" name="Text Box 3">
            <a:extLst>
              <a:ext uri="{FF2B5EF4-FFF2-40B4-BE49-F238E27FC236}">
                <a16:creationId xmlns:a16="http://schemas.microsoft.com/office/drawing/2014/main" id="{710BB620-2B1F-E197-EC59-69EBB0842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0"/>
            <a:ext cx="89154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We should always sit up, stretch and move our arms and legs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before doing this.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B38D15FC-009A-C82E-C315-F8D0B4EB62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5">
            <a:extLst>
              <a:ext uri="{FF2B5EF4-FFF2-40B4-BE49-F238E27FC236}">
                <a16:creationId xmlns:a16="http://schemas.microsoft.com/office/drawing/2014/main" id="{C2781D8D-B391-9FAC-4A67-EFD85D8D7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862" y="2743200"/>
            <a:ext cx="9149861" cy="760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800" b="1" dirty="0">
                <a:solidFill>
                  <a:srgbClr val="DFFF59"/>
                </a:solidFill>
                <a:latin typeface="Helvetica" pitchFamily="2" charset="0"/>
              </a:rPr>
              <a:t>What is Getting out of Bed?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1A0768AB-3856-BEB2-0DAE-E8B97A08EF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153389AE-CE3E-73D1-8369-0E13A4DD1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ext Box 2">
            <a:extLst>
              <a:ext uri="{FF2B5EF4-FFF2-40B4-BE49-F238E27FC236}">
                <a16:creationId xmlns:a16="http://schemas.microsoft.com/office/drawing/2014/main" id="{AD596FC9-8870-68BE-51FB-03485A899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9090" name="AutoShape 3">
            <a:hlinkClick r:id="" action="ppaction://noaction" highlightClick="1"/>
            <a:hlinkHover r:id="" action="ppaction://hlinkshowjump?jump=firstslide"/>
            <a:extLst>
              <a:ext uri="{FF2B5EF4-FFF2-40B4-BE49-F238E27FC236}">
                <a16:creationId xmlns:a16="http://schemas.microsoft.com/office/drawing/2014/main" id="{182D69DA-A9B9-9ACC-FFCE-404E2D057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89091" name="Text Box 4">
            <a:extLst>
              <a:ext uri="{FF2B5EF4-FFF2-40B4-BE49-F238E27FC236}">
                <a16:creationId xmlns:a16="http://schemas.microsoft.com/office/drawing/2014/main" id="{D7C566F3-1B49-C60E-6A56-1B825E65C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225675"/>
            <a:ext cx="8416925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It’s a great way to stay fit as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we grow older keeping our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muscles and bones strong and preventing falls.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34894EAF-623F-327E-845D-1D90C001E5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ext Box 2">
            <a:extLst>
              <a:ext uri="{FF2B5EF4-FFF2-40B4-BE49-F238E27FC236}">
                <a16:creationId xmlns:a16="http://schemas.microsoft.com/office/drawing/2014/main" id="{F50FEB31-C292-B559-9CC1-511E257CC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11">
            <a:extLst>
              <a:ext uri="{FF2B5EF4-FFF2-40B4-BE49-F238E27FC236}">
                <a16:creationId xmlns:a16="http://schemas.microsoft.com/office/drawing/2014/main" id="{7008B874-CDC7-F960-38E7-9A0C75A5894E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1066800" y="2960688"/>
            <a:ext cx="7010400" cy="2362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5400" b="1" dirty="0">
                <a:solidFill>
                  <a:srgbClr val="DFFF59"/>
                </a:solidFill>
                <a:latin typeface="Helvetica" pitchFamily="2" charset="0"/>
              </a:rPr>
              <a:t>What is Exercise?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E0A6A58D-890D-B1C1-277C-3765080610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5747F77F-D41F-60C0-A27D-39488A888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2">
            <a:extLst>
              <a:ext uri="{FF2B5EF4-FFF2-40B4-BE49-F238E27FC236}">
                <a16:creationId xmlns:a16="http://schemas.microsoft.com/office/drawing/2014/main" id="{E498FB24-AD06-49FD-BABB-BCEC53D40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58" name="Text Box 3">
            <a:extLst>
              <a:ext uri="{FF2B5EF4-FFF2-40B4-BE49-F238E27FC236}">
                <a16:creationId xmlns:a16="http://schemas.microsoft.com/office/drawing/2014/main" id="{095DEA97-5995-5611-6C7B-5B6B32803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25" y="28638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19459" name="Text Box 4">
            <a:extLst>
              <a:ext uri="{FF2B5EF4-FFF2-40B4-BE49-F238E27FC236}">
                <a16:creationId xmlns:a16="http://schemas.microsoft.com/office/drawing/2014/main" id="{A5B53FB1-86A6-F367-153C-CB3937C5C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2438400"/>
            <a:ext cx="87630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If you weigh more than a towel, using one of these to support your weight, can be very dangerous.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4400" dirty="0">
              <a:solidFill>
                <a:schemeClr val="bg1"/>
              </a:solidFill>
              <a:latin typeface="Helvetica" pitchFamily="2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44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3" name="Picture 2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AC494CB8-24AA-074C-707F-0B783E4FF1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ext Box 2">
            <a:extLst>
              <a:ext uri="{FF2B5EF4-FFF2-40B4-BE49-F238E27FC236}">
                <a16:creationId xmlns:a16="http://schemas.microsoft.com/office/drawing/2014/main" id="{66999B3B-0A28-D11E-F61E-7F5A4AF65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3186" name="Text Box 3">
            <a:extLst>
              <a:ext uri="{FF2B5EF4-FFF2-40B4-BE49-F238E27FC236}">
                <a16:creationId xmlns:a16="http://schemas.microsoft.com/office/drawing/2014/main" id="{B0808D37-A24F-3652-1C12-33943C34F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50" y="2317750"/>
            <a:ext cx="87820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Dragging our feet when we walk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can cause a stumble so it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is important to do this as we walk. 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714E2436-FCF0-FCFE-A8E6-14D02F4891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ext Box 2">
            <a:extLst>
              <a:ext uri="{FF2B5EF4-FFF2-40B4-BE49-F238E27FC236}">
                <a16:creationId xmlns:a16="http://schemas.microsoft.com/office/drawing/2014/main" id="{508286A3-4075-B126-2D2F-CF6B5A8E7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5235" name="Rectangle 8">
            <a:extLst>
              <a:ext uri="{FF2B5EF4-FFF2-40B4-BE49-F238E27FC236}">
                <a16:creationId xmlns:a16="http://schemas.microsoft.com/office/drawing/2014/main" id="{C2AC29D4-41FB-C676-58C0-2500FE068BA6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2514600"/>
            <a:ext cx="7924800" cy="16764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4400" b="1" dirty="0">
                <a:solidFill>
                  <a:srgbClr val="DFFF59"/>
                </a:solidFill>
                <a:latin typeface="Helvetica" pitchFamily="2" charset="0"/>
              </a:rPr>
              <a:t>What is Picking up our Feet and Walking Heel – Toe?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F9C8850D-0D19-EBBB-B328-92F85AB57F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A6A0D1B1-7D65-DA20-B68A-15F646A1F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ext Box 2">
            <a:extLst>
              <a:ext uri="{FF2B5EF4-FFF2-40B4-BE49-F238E27FC236}">
                <a16:creationId xmlns:a16="http://schemas.microsoft.com/office/drawing/2014/main" id="{0982D643-DA0A-84C9-3350-0234363D2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7282" name="AutoShape 3">
            <a:hlinkClick r:id="" action="ppaction://noaction" highlightClick="1"/>
            <a:hlinkHover r:id="" action="ppaction://hlinkshowjump?jump=firstslide"/>
            <a:extLst>
              <a:ext uri="{FF2B5EF4-FFF2-40B4-BE49-F238E27FC236}">
                <a16:creationId xmlns:a16="http://schemas.microsoft.com/office/drawing/2014/main" id="{10636553-B7CC-9E7F-52BE-634899EEC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97283" name="Text Box 4">
            <a:extLst>
              <a:ext uri="{FF2B5EF4-FFF2-40B4-BE49-F238E27FC236}">
                <a16:creationId xmlns:a16="http://schemas.microsoft.com/office/drawing/2014/main" id="{2EF41103-F848-5524-AF9F-087B94A26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371600"/>
            <a:ext cx="8915400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Dehydration can cause light-headedness and dizziness, so we have to remember to drink plenty of this especially when exercising or outside on a hot day. 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F81FF8AF-F497-CEF1-0F35-8181887545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ext Box 2">
            <a:extLst>
              <a:ext uri="{FF2B5EF4-FFF2-40B4-BE49-F238E27FC236}">
                <a16:creationId xmlns:a16="http://schemas.microsoft.com/office/drawing/2014/main" id="{FAADE03B-B325-C367-A30D-15C156BEE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9331" name="Rectangle 6">
            <a:extLst>
              <a:ext uri="{FF2B5EF4-FFF2-40B4-BE49-F238E27FC236}">
                <a16:creationId xmlns:a16="http://schemas.microsoft.com/office/drawing/2014/main" id="{D5A170EE-88A1-254E-5BB6-305ACED7354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2743200"/>
            <a:ext cx="8382000" cy="1524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5400" b="1" dirty="0">
                <a:solidFill>
                  <a:srgbClr val="DFFF59"/>
                </a:solidFill>
                <a:latin typeface="Helvetica" pitchFamily="2" charset="0"/>
              </a:rPr>
              <a:t>What is Water?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30391F9C-9043-1E4D-A753-17761EFAB7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E69067E3-2B4D-28C1-E6D9-DC6B92C8F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ext Box 2">
            <a:extLst>
              <a:ext uri="{FF2B5EF4-FFF2-40B4-BE49-F238E27FC236}">
                <a16:creationId xmlns:a16="http://schemas.microsoft.com/office/drawing/2014/main" id="{F00069BF-36BD-5DE8-63F4-C66CF30D1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078163"/>
            <a:ext cx="62484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4800" b="1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1378" name="Text Box 3">
            <a:extLst>
              <a:ext uri="{FF2B5EF4-FFF2-40B4-BE49-F238E27FC236}">
                <a16:creationId xmlns:a16="http://schemas.microsoft.com/office/drawing/2014/main" id="{C09FC454-108C-88DA-7701-C7FC1477F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2219325"/>
            <a:ext cx="8664575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It is a good idea to have these on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both sides of the stairs and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to always use them.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AB23DC70-3540-9C40-BE70-BEF65CADC1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ext Box 2">
            <a:extLst>
              <a:ext uri="{FF2B5EF4-FFF2-40B4-BE49-F238E27FC236}">
                <a16:creationId xmlns:a16="http://schemas.microsoft.com/office/drawing/2014/main" id="{277C7368-6892-1F5F-26DE-1185453BB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617788"/>
            <a:ext cx="86868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5000" b="1" dirty="0">
                <a:solidFill>
                  <a:srgbClr val="DFFF59"/>
                </a:solidFill>
                <a:latin typeface="Helvetica" pitchFamily="2" charset="0"/>
              </a:rPr>
              <a:t>What are Hand/Stair Rails?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BD2CCB77-5263-2B08-CAF9-E4E84314CE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5325D2B2-3202-8FE7-7D2D-789786E90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Text Box 2">
            <a:extLst>
              <a:ext uri="{FF2B5EF4-FFF2-40B4-BE49-F238E27FC236}">
                <a16:creationId xmlns:a16="http://schemas.microsoft.com/office/drawing/2014/main" id="{3EF534E6-3DEC-CA6D-F0AE-7973BE083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3413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5474" name="AutoShape 3">
            <a:hlinkClick r:id="" action="ppaction://noaction" highlightClick="1"/>
            <a:hlinkHover r:id="" action="ppaction://hlinkshowjump?jump=firstslide"/>
            <a:extLst>
              <a:ext uri="{FF2B5EF4-FFF2-40B4-BE49-F238E27FC236}">
                <a16:creationId xmlns:a16="http://schemas.microsoft.com/office/drawing/2014/main" id="{693260DC-6438-9CA6-A654-29DC67EB7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105475" name="Text Box 4">
            <a:extLst>
              <a:ext uri="{FF2B5EF4-FFF2-40B4-BE49-F238E27FC236}">
                <a16:creationId xmlns:a16="http://schemas.microsoft.com/office/drawing/2014/main" id="{E1772359-66B5-0B37-B741-2F3253E2B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2133600"/>
            <a:ext cx="87630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This is a handy item to have with you when you travel, to keep next to the bed, so you’ll always know where the closest light is.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372E3D06-CE7A-9886-9967-8CF78DB5D8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Text Box 2">
            <a:extLst>
              <a:ext uri="{FF2B5EF4-FFF2-40B4-BE49-F238E27FC236}">
                <a16:creationId xmlns:a16="http://schemas.microsoft.com/office/drawing/2014/main" id="{FB2C24BC-FBCB-4B12-6B74-A3442955D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7523" name="Text Box 5">
            <a:extLst>
              <a:ext uri="{FF2B5EF4-FFF2-40B4-BE49-F238E27FC236}">
                <a16:creationId xmlns:a16="http://schemas.microsoft.com/office/drawing/2014/main" id="{A03C5B95-AA19-85CC-1653-69458C332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514600"/>
            <a:ext cx="3505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CA" altLang="en-US" sz="44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7524" name="Rectangle 6">
            <a:extLst>
              <a:ext uri="{FF2B5EF4-FFF2-40B4-BE49-F238E27FC236}">
                <a16:creationId xmlns:a16="http://schemas.microsoft.com/office/drawing/2014/main" id="{CB59308F-524C-4245-0AF4-F1DF5AF64F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r>
              <a:rPr lang="en-US" altLang="en-US" sz="5400" b="1" dirty="0">
                <a:solidFill>
                  <a:srgbClr val="DFFF59"/>
                </a:solidFill>
                <a:latin typeface="Helvetica" pitchFamily="2" charset="0"/>
              </a:rPr>
              <a:t>What is a Flashlight?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B2442A05-30FD-E07D-A271-765462157A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4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29DDE2E5-667E-438F-119F-753DD7911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Text Box 2">
            <a:extLst>
              <a:ext uri="{FF2B5EF4-FFF2-40B4-BE49-F238E27FC236}">
                <a16:creationId xmlns:a16="http://schemas.microsoft.com/office/drawing/2014/main" id="{82D83586-1BD4-EBF9-C199-145ECBDE3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9570" name="AutoShape 3">
            <a:hlinkClick r:id="" action="ppaction://noaction" highlightClick="1"/>
            <a:hlinkHover r:id="" action="ppaction://hlinkshowjump?jump=firstslide"/>
            <a:extLst>
              <a:ext uri="{FF2B5EF4-FFF2-40B4-BE49-F238E27FC236}">
                <a16:creationId xmlns:a16="http://schemas.microsoft.com/office/drawing/2014/main" id="{CD7264E1-AFF5-5EF2-0329-EECB7B261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59396" name="Text Box 4">
            <a:extLst>
              <a:ext uri="{FF2B5EF4-FFF2-40B4-BE49-F238E27FC236}">
                <a16:creationId xmlns:a16="http://schemas.microsoft.com/office/drawing/2014/main" id="{C21BB839-28C9-8C6D-D9E8-016B1C53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" y="2225675"/>
            <a:ext cx="87630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We should always talk to a  Therapist about proper use of this device.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4400" dirty="0">
              <a:solidFill>
                <a:schemeClr val="accent2"/>
              </a:solidFill>
              <a:latin typeface="Helvetica" pitchFamily="2" charset="0"/>
            </a:endParaRP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AFE415CD-6BC3-AB09-6F77-EB94D1FC60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2BA34D8-EFEC-AB00-D592-FF326FD554D3}"/>
              </a:ext>
            </a:extLst>
          </p:cNvPr>
          <p:cNvSpPr/>
          <p:nvPr/>
        </p:nvSpPr>
        <p:spPr>
          <a:xfrm rot="-720000">
            <a:off x="3582216" y="5288516"/>
            <a:ext cx="6074716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FF5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elvetica" pitchFamily="2" charset="0"/>
                <a:cs typeface="Arial Black" panose="020B0604020202020204" pitchFamily="34" charset="0"/>
              </a:rPr>
              <a:t>Double </a:t>
            </a:r>
            <a:r>
              <a:rPr lang="en-US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FF59"/>
                </a:solidFill>
                <a:latin typeface="Helvetica" pitchFamily="2" charset="0"/>
                <a:cs typeface="Arial Black" panose="020B0604020202020204" pitchFamily="34" charset="0"/>
              </a:rPr>
              <a:t>Jeopardy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26C4D59-F94D-B4A3-67B7-EE8926069E34}"/>
              </a:ext>
            </a:extLst>
          </p:cNvPr>
          <p:cNvSpPr/>
          <p:nvPr/>
        </p:nvSpPr>
        <p:spPr>
          <a:xfrm rot="-720000">
            <a:off x="-380183" y="990074"/>
            <a:ext cx="6074716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FF5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elvetica" pitchFamily="2" charset="0"/>
                <a:cs typeface="Arial Black" panose="020B0604020202020204" pitchFamily="34" charset="0"/>
              </a:rPr>
              <a:t>Double </a:t>
            </a:r>
            <a:r>
              <a:rPr lang="en-US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FF59"/>
                </a:solidFill>
                <a:latin typeface="Helvetica" pitchFamily="2" charset="0"/>
                <a:cs typeface="Arial Black" panose="020B0604020202020204" pitchFamily="34" charset="0"/>
              </a:rPr>
              <a:t>Jeopardy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FFF59"/>
              </a:solidFill>
              <a:latin typeface="Helvetica" pitchFamily="2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Text Box 2">
            <a:extLst>
              <a:ext uri="{FF2B5EF4-FFF2-40B4-BE49-F238E27FC236}">
                <a16:creationId xmlns:a16="http://schemas.microsoft.com/office/drawing/2014/main" id="{8E667119-F051-63C9-D9D1-EEDECB399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1619" name="Rectangle 6">
            <a:extLst>
              <a:ext uri="{FF2B5EF4-FFF2-40B4-BE49-F238E27FC236}">
                <a16:creationId xmlns:a16="http://schemas.microsoft.com/office/drawing/2014/main" id="{A57EEF48-05C4-9E1C-CAC4-09127DCA25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2667000"/>
            <a:ext cx="9144000" cy="2209800"/>
          </a:xfrm>
        </p:spPr>
        <p:txBody>
          <a:bodyPr/>
          <a:lstStyle/>
          <a:p>
            <a:pPr algn="ctr">
              <a:lnSpc>
                <a:spcPct val="100000"/>
              </a:lnSpc>
              <a:buFontTx/>
              <a:buNone/>
            </a:pPr>
            <a:r>
              <a:rPr lang="en-US" altLang="en-US" sz="5000" b="1" dirty="0">
                <a:solidFill>
                  <a:srgbClr val="DFFF59"/>
                </a:solidFill>
                <a:latin typeface="Helvetica" pitchFamily="2" charset="0"/>
              </a:rPr>
              <a:t>What is a Cane or Walker?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73F5217A-AE09-07A2-5245-356E47C755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98AB34C-ADA5-4C06-ABC5-86E379B93CE1}"/>
              </a:ext>
            </a:extLst>
          </p:cNvPr>
          <p:cNvSpPr/>
          <p:nvPr/>
        </p:nvSpPr>
        <p:spPr>
          <a:xfrm rot="-720000">
            <a:off x="3582216" y="5288516"/>
            <a:ext cx="6074716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FF5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elvetica" pitchFamily="2" charset="0"/>
                <a:cs typeface="Arial Black" panose="020B0604020202020204" pitchFamily="34" charset="0"/>
              </a:rPr>
              <a:t>Double </a:t>
            </a:r>
            <a:r>
              <a:rPr lang="en-US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FF59"/>
                </a:solidFill>
                <a:latin typeface="Helvetica" pitchFamily="2" charset="0"/>
                <a:cs typeface="Arial Black" panose="020B0604020202020204" pitchFamily="34" charset="0"/>
              </a:rPr>
              <a:t>Jeopardy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32A453E-D4BC-5C46-E8FA-F09AE7B2D555}"/>
              </a:ext>
            </a:extLst>
          </p:cNvPr>
          <p:cNvSpPr/>
          <p:nvPr/>
        </p:nvSpPr>
        <p:spPr>
          <a:xfrm rot="-720000">
            <a:off x="-380183" y="990074"/>
            <a:ext cx="6074716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FF59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elvetica" pitchFamily="2" charset="0"/>
                <a:cs typeface="Arial Black" panose="020B0604020202020204" pitchFamily="34" charset="0"/>
              </a:rPr>
              <a:t>Double </a:t>
            </a:r>
            <a:r>
              <a:rPr lang="en-US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DFFF59"/>
                </a:solidFill>
                <a:latin typeface="Helvetica" pitchFamily="2" charset="0"/>
                <a:cs typeface="Arial Black" panose="020B0604020202020204" pitchFamily="34" charset="0"/>
              </a:rPr>
              <a:t>Jeopardy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DFFF59"/>
              </a:solidFill>
              <a:latin typeface="Helvetica" pitchFamily="2" charset="0"/>
            </a:endParaRPr>
          </a:p>
        </p:txBody>
      </p:sp>
      <p:sp>
        <p:nvSpPr>
          <p:cNvPr id="5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DAC55E72-8A6C-7716-6FD5-99E0959C3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026">
            <a:extLst>
              <a:ext uri="{FF2B5EF4-FFF2-40B4-BE49-F238E27FC236}">
                <a16:creationId xmlns:a16="http://schemas.microsoft.com/office/drawing/2014/main" id="{C951A378-698A-8D30-1084-5D84CE8BB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8" name="Text Box 1030">
            <a:extLst>
              <a:ext uri="{FF2B5EF4-FFF2-40B4-BE49-F238E27FC236}">
                <a16:creationId xmlns:a16="http://schemas.microsoft.com/office/drawing/2014/main" id="{48F75B85-DC55-6E26-5CDD-CD56B0C19E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2975" y="25558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21509" name="Text Box 1031">
            <a:extLst>
              <a:ext uri="{FF2B5EF4-FFF2-40B4-BE49-F238E27FC236}">
                <a16:creationId xmlns:a16="http://schemas.microsoft.com/office/drawing/2014/main" id="{CE2507FE-469C-A87D-1DF3-624D5EE79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50" y="2733675"/>
            <a:ext cx="8382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rgbClr val="DFFF59"/>
                </a:solidFill>
                <a:latin typeface="Helvetica" pitchFamily="2" charset="0"/>
              </a:rPr>
              <a:t>What is a Towel Bar?</a:t>
            </a:r>
            <a:endParaRPr lang="en-US" altLang="en-US" sz="4400" dirty="0">
              <a:solidFill>
                <a:srgbClr val="DFFF59"/>
              </a:solidFill>
              <a:latin typeface="Helvetica" pitchFamily="2" charset="0"/>
            </a:endParaRP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352CF554-B5F6-C221-1394-5EA8298648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01F9235D-F508-7540-171C-7F86DFEDB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Text Box 2">
            <a:extLst>
              <a:ext uri="{FF2B5EF4-FFF2-40B4-BE49-F238E27FC236}">
                <a16:creationId xmlns:a16="http://schemas.microsoft.com/office/drawing/2014/main" id="{3E06776C-29C9-934C-2954-501D6EFC0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3666" name="AutoShape 3">
            <a:hlinkClick r:id="" action="ppaction://noaction" highlightClick="1"/>
            <a:hlinkHover r:id="" action="ppaction://hlinkshowjump?jump=firstslide"/>
            <a:extLst>
              <a:ext uri="{FF2B5EF4-FFF2-40B4-BE49-F238E27FC236}">
                <a16:creationId xmlns:a16="http://schemas.microsoft.com/office/drawing/2014/main" id="{9616E347-AF27-72A7-A003-187501C95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113667" name="Text Box 4">
            <a:extLst>
              <a:ext uri="{FF2B5EF4-FFF2-40B4-BE49-F238E27FC236}">
                <a16:creationId xmlns:a16="http://schemas.microsoft.com/office/drawing/2014/main" id="{2EE5B005-F6E9-0E7C-63B3-AB197B0D8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447925"/>
            <a:ext cx="87630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If you have a prescription for these, you need to wear them and keep them clean.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4400" dirty="0">
              <a:solidFill>
                <a:schemeClr val="bg1"/>
              </a:solidFill>
              <a:latin typeface="Helvetica" pitchFamily="2" charset="0"/>
            </a:endParaRP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F7785DD6-90D5-3655-AD88-091E0DBBE2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ext Box 2">
            <a:extLst>
              <a:ext uri="{FF2B5EF4-FFF2-40B4-BE49-F238E27FC236}">
                <a16:creationId xmlns:a16="http://schemas.microsoft.com/office/drawing/2014/main" id="{A35EB6E2-EF73-B8FD-E2BA-F8DE7DEC5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1825"/>
            <a:ext cx="6858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5715" name="AutoShape 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4A32632C-82E8-7900-E186-9711D4A701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115716" name="Rectangle 6">
            <a:extLst>
              <a:ext uri="{FF2B5EF4-FFF2-40B4-BE49-F238E27FC236}">
                <a16:creationId xmlns:a16="http://schemas.microsoft.com/office/drawing/2014/main" id="{421606BA-9BDD-43C6-EAED-535215C114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2900" y="2438400"/>
            <a:ext cx="8458200" cy="1600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4400" dirty="0">
                <a:solidFill>
                  <a:srgbClr val="DFFF59"/>
                </a:solidFill>
                <a:latin typeface="Helvetica" pitchFamily="2" charset="0"/>
              </a:rPr>
              <a:t>  </a:t>
            </a:r>
            <a:r>
              <a:rPr lang="en-US" altLang="en-US" sz="5400" b="1" dirty="0">
                <a:solidFill>
                  <a:srgbClr val="DFFF59"/>
                </a:solidFill>
                <a:latin typeface="Helvetica" pitchFamily="2" charset="0"/>
              </a:rPr>
              <a:t>What are Glasses and or hearing aides?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5038D942-F1C5-EB20-8D02-6ED50BC8AC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 advClick="0">
    <p:zoom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Text Box 2">
            <a:extLst>
              <a:ext uri="{FF2B5EF4-FFF2-40B4-BE49-F238E27FC236}">
                <a16:creationId xmlns:a16="http://schemas.microsoft.com/office/drawing/2014/main" id="{4F152E2A-2545-93BB-4F6A-42D915CF1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7762" name="AutoShape 3">
            <a:hlinkClick r:id="" action="ppaction://noaction" highlightClick="1"/>
            <a:hlinkHover r:id="" action="ppaction://hlinkshowjump?jump=firstslide"/>
            <a:extLst>
              <a:ext uri="{FF2B5EF4-FFF2-40B4-BE49-F238E27FC236}">
                <a16:creationId xmlns:a16="http://schemas.microsoft.com/office/drawing/2014/main" id="{68626520-B93C-454F-8E6E-C265E2872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172200"/>
            <a:ext cx="1143000" cy="6858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117763" name="Text Box 4">
            <a:extLst>
              <a:ext uri="{FF2B5EF4-FFF2-40B4-BE49-F238E27FC236}">
                <a16:creationId xmlns:a16="http://schemas.microsoft.com/office/drawing/2014/main" id="{91F6BB62-3497-5796-B223-98F208B16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1750" y="2209800"/>
            <a:ext cx="9255125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It is a good idea to have these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in the bathroom because it makes it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easier to get up.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0D9E518C-0085-68BB-5444-E390523D22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Text Box 2">
            <a:extLst>
              <a:ext uri="{FF2B5EF4-FFF2-40B4-BE49-F238E27FC236}">
                <a16:creationId xmlns:a16="http://schemas.microsoft.com/office/drawing/2014/main" id="{6A2E7963-A481-5B71-E9EB-87625CC45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3413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9811" name="Rectangle 6">
            <a:extLst>
              <a:ext uri="{FF2B5EF4-FFF2-40B4-BE49-F238E27FC236}">
                <a16:creationId xmlns:a16="http://schemas.microsoft.com/office/drawing/2014/main" id="{DF319738-2B6D-C15B-03AE-CB1847A39A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2895600"/>
            <a:ext cx="7772400" cy="1219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5400" b="1" dirty="0">
                <a:solidFill>
                  <a:srgbClr val="DFFF59"/>
                </a:solidFill>
                <a:latin typeface="Helvetica" pitchFamily="2" charset="0"/>
              </a:rPr>
              <a:t>What is a grab bar?</a:t>
            </a:r>
          </a:p>
        </p:txBody>
      </p:sp>
      <p:sp>
        <p:nvSpPr>
          <p:cNvPr id="119813" name="AutoShape 4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79165AE0-9E75-CB1A-A64F-817E9A253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F93517A6-3533-551D-E484-AD85AEBB1F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 advClick="0">
    <p:zoom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Subtitle 2">
            <a:extLst>
              <a:ext uri="{FF2B5EF4-FFF2-40B4-BE49-F238E27FC236}">
                <a16:creationId xmlns:a16="http://schemas.microsoft.com/office/drawing/2014/main" id="{76CC251A-18B3-037D-34AE-867C07A45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371600"/>
            <a:ext cx="6400800" cy="2362200"/>
          </a:xfrm>
        </p:spPr>
        <p:txBody>
          <a:bodyPr/>
          <a:lstStyle/>
          <a:p>
            <a:pPr>
              <a:defRPr/>
            </a:pPr>
            <a:endParaRPr lang="en-US" altLang="en-US" sz="5400" dirty="0">
              <a:solidFill>
                <a:srgbClr val="FFFF00"/>
              </a:solidFill>
              <a:latin typeface="+mj-lt"/>
            </a:endParaRPr>
          </a:p>
          <a:p>
            <a:pPr>
              <a:defRPr/>
            </a:pPr>
            <a:r>
              <a:rPr lang="en-US" altLang="en-US" sz="6600" b="1" dirty="0">
                <a:solidFill>
                  <a:srgbClr val="DFFF59"/>
                </a:solidFill>
                <a:latin typeface="Helvetica" pitchFamily="2" charset="0"/>
              </a:rPr>
              <a:t>Final </a:t>
            </a:r>
          </a:p>
          <a:p>
            <a:pPr>
              <a:defRPr/>
            </a:pPr>
            <a:r>
              <a:rPr lang="en-US" altLang="en-US" sz="6600" b="1" dirty="0">
                <a:solidFill>
                  <a:srgbClr val="DFFF59"/>
                </a:solidFill>
                <a:latin typeface="Helvetica" pitchFamily="2" charset="0"/>
              </a:rPr>
              <a:t>Jeopardy!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39ACC47C-B0F6-9C97-51A1-803A273A92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 spd="med">
    <p:wheel spokes="1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Content Placeholder 4">
            <a:extLst>
              <a:ext uri="{FF2B5EF4-FFF2-40B4-BE49-F238E27FC236}">
                <a16:creationId xmlns:a16="http://schemas.microsoft.com/office/drawing/2014/main" id="{6D7BC7B0-3DC7-206E-C458-3EEA30993F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altLang="en-US" sz="4000" dirty="0">
                <a:latin typeface="Helvetica" pitchFamily="2" charset="0"/>
              </a:rPr>
              <a:t>  These items which are commonly found in homes should be “thrown” out as they can cause falls.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65031AA0-AEBD-C1E8-901D-DD017CAD7F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Content Placeholder 2">
            <a:extLst>
              <a:ext uri="{FF2B5EF4-FFF2-40B4-BE49-F238E27FC236}">
                <a16:creationId xmlns:a16="http://schemas.microsoft.com/office/drawing/2014/main" id="{53A59EF4-6D81-64AC-465D-D9264DA56E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362200"/>
            <a:ext cx="9144000" cy="1828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5400" b="1" dirty="0">
                <a:solidFill>
                  <a:srgbClr val="DFFF59"/>
                </a:solidFill>
                <a:latin typeface="Helvetica" pitchFamily="2" charset="0"/>
              </a:rPr>
              <a:t>What are Throw Rugs?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4A2FD6F6-7D91-A883-8624-67FF4E5DFB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Text Box 2">
            <a:extLst>
              <a:ext uri="{FF2B5EF4-FFF2-40B4-BE49-F238E27FC236}">
                <a16:creationId xmlns:a16="http://schemas.microsoft.com/office/drawing/2014/main" id="{4F5C0C4E-3736-56C6-678F-CADDB31A3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38400"/>
            <a:ext cx="83820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000" i="1" dirty="0">
                <a:solidFill>
                  <a:srgbClr val="DFFF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Jeopardy Game Template adapted from the work of Susan Collins and Eleanor Savko, District Resource Teachers for Hardin County Schools:  </a:t>
            </a:r>
            <a:r>
              <a:rPr lang="en-US" altLang="en-US" sz="2000" i="1" dirty="0">
                <a:solidFill>
                  <a:srgbClr val="DFFF59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www.hardin.k12.ky.us/res_techn/sbjarea/math/MathJeopardy.htm</a:t>
            </a:r>
            <a:endParaRPr lang="en-US" altLang="en-US" sz="2000" i="1" dirty="0">
              <a:solidFill>
                <a:srgbClr val="DFFF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n-US" sz="2000" i="1" dirty="0">
                <a:solidFill>
                  <a:srgbClr val="DFFF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Further adapted from the Kansas Foundation for Medical Care.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2DD55ECC-C924-8F5A-0AB9-2BCEC4F7F4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2">
            <a:extLst>
              <a:ext uri="{FF2B5EF4-FFF2-40B4-BE49-F238E27FC236}">
                <a16:creationId xmlns:a16="http://schemas.microsoft.com/office/drawing/2014/main" id="{A9E9F902-49C4-4FA7-97F1-B148BCCD7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4" name="Text Box 4">
            <a:extLst>
              <a:ext uri="{FF2B5EF4-FFF2-40B4-BE49-F238E27FC236}">
                <a16:creationId xmlns:a16="http://schemas.microsoft.com/office/drawing/2014/main" id="{F838FE4A-ECBE-2261-073A-47E2A21F1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9775" y="30527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23555" name="Text Box 5">
            <a:extLst>
              <a:ext uri="{FF2B5EF4-FFF2-40B4-BE49-F238E27FC236}">
                <a16:creationId xmlns:a16="http://schemas.microsoft.com/office/drawing/2014/main" id="{9C877A62-7AAF-843C-9E55-4F960FE9D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133600"/>
            <a:ext cx="89916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You never want to have these across areas where you or others walk because they can cause you to trip.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11DF57C1-05DC-44BB-D0B6-F3C463FAD9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2">
            <a:extLst>
              <a:ext uri="{FF2B5EF4-FFF2-40B4-BE49-F238E27FC236}">
                <a16:creationId xmlns:a16="http://schemas.microsoft.com/office/drawing/2014/main" id="{37E98F29-3E52-238C-0B4C-14B872B57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68650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3" name="Text Box 5">
            <a:extLst>
              <a:ext uri="{FF2B5EF4-FFF2-40B4-BE49-F238E27FC236}">
                <a16:creationId xmlns:a16="http://schemas.microsoft.com/office/drawing/2014/main" id="{98A48F21-8C31-B59F-920B-BD0CA7360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4875" y="29003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  <p:sp>
        <p:nvSpPr>
          <p:cNvPr id="25604" name="Text Box 6">
            <a:extLst>
              <a:ext uri="{FF2B5EF4-FFF2-40B4-BE49-F238E27FC236}">
                <a16:creationId xmlns:a16="http://schemas.microsoft.com/office/drawing/2014/main" id="{067F90A9-7308-E71F-12EF-151A49C2E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2519363"/>
            <a:ext cx="8610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rgbClr val="DFFF59"/>
                </a:solidFill>
                <a:latin typeface="Helvetica" pitchFamily="2" charset="0"/>
              </a:rPr>
              <a:t>What are Electrical Cords?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7B1DC79B-4B87-B79B-84BD-A00D0E6683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403209E7-2B2B-C5B3-0614-3A13B0F2D8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2">
            <a:extLst>
              <a:ext uri="{FF2B5EF4-FFF2-40B4-BE49-F238E27FC236}">
                <a16:creationId xmlns:a16="http://schemas.microsoft.com/office/drawing/2014/main" id="{144990C3-08ED-A160-98C9-821206E4A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1825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50" name="Text Box 3">
            <a:extLst>
              <a:ext uri="{FF2B5EF4-FFF2-40B4-BE49-F238E27FC236}">
                <a16:creationId xmlns:a16="http://schemas.microsoft.com/office/drawing/2014/main" id="{6A85F77A-7A97-45A8-B920-3F71911CD9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114800" y="1601787"/>
            <a:ext cx="17603788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It is a good idea to have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 one of these at both the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top and the bottom of the stairs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 so you can turn the light on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bg1"/>
                </a:solidFill>
                <a:latin typeface="Helvetica" pitchFamily="2" charset="0"/>
              </a:rPr>
              <a:t>or off from the top or bottom.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550AAC74-ECDB-D551-4639-0C02EB4529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2">
            <a:extLst>
              <a:ext uri="{FF2B5EF4-FFF2-40B4-BE49-F238E27FC236}">
                <a16:creationId xmlns:a16="http://schemas.microsoft.com/office/drawing/2014/main" id="{5D264D8D-59DC-B848-6BCA-48A35A550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170238"/>
            <a:ext cx="624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36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699" name="Text Box 5">
            <a:extLst>
              <a:ext uri="{FF2B5EF4-FFF2-40B4-BE49-F238E27FC236}">
                <a16:creationId xmlns:a16="http://schemas.microsoft.com/office/drawing/2014/main" id="{2884E503-F3AE-8D6B-1CF4-062A18DB5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667000"/>
            <a:ext cx="8153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rgbClr val="DFFF59"/>
                </a:solidFill>
                <a:latin typeface="Helvetica" pitchFamily="2" charset="0"/>
              </a:rPr>
              <a:t>What is a Light Switch?</a:t>
            </a:r>
          </a:p>
        </p:txBody>
      </p:sp>
      <p:pic>
        <p:nvPicPr>
          <p:cNvPr id="2" name="Picture 1" descr="A group of people posing for a picture&#10;&#10;AI-generated content may be incorrect.">
            <a:extLst>
              <a:ext uri="{FF2B5EF4-FFF2-40B4-BE49-F238E27FC236}">
                <a16:creationId xmlns:a16="http://schemas.microsoft.com/office/drawing/2014/main" id="{481159BA-1228-B65D-7093-C049ACB616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62" y="4495800"/>
            <a:ext cx="1367463" cy="2425700"/>
          </a:xfrm>
          <a:prstGeom prst="rect">
            <a:avLst/>
          </a:prstGeom>
        </p:spPr>
      </p:pic>
      <p:sp>
        <p:nvSpPr>
          <p:cNvPr id="3" name="AutoShape 4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A9DAE60F-CA92-0941-8642-82FC66579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5791200"/>
            <a:ext cx="1219200" cy="1066800"/>
          </a:xfrm>
          <a:prstGeom prst="actionButtonHome">
            <a:avLst/>
          </a:prstGeom>
          <a:solidFill>
            <a:srgbClr val="3366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n-CA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advClick="0">
    <p:zoom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FF00"/>
      </a:hlink>
      <a:folHlink>
        <a:srgbClr val="000000"/>
      </a:folHlink>
    </a:clrScheme>
    <a:fontScheme name="Default Design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2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3C74FA84E73742B2F2714C7C9B8E05" ma:contentTypeVersion="" ma:contentTypeDescription="Create a new document." ma:contentTypeScope="" ma:versionID="1b27e74da1c1f16ba7e97dd22abe8a9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1c3cda2c8b39f88eabd54cbf92a846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BD1D8C-8985-46BB-B0EB-4D0B55E75A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C6E370D-B7A3-49B6-82D0-8C71ECAEF9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3222</TotalTime>
  <Words>1036</Words>
  <Application>Microsoft Macintosh PowerPoint</Application>
  <PresentationFormat>On-screen Show (4:3)</PresentationFormat>
  <Paragraphs>161</Paragraphs>
  <Slides>57</Slides>
  <Notes>55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2" baseType="lpstr">
      <vt:lpstr>Arial Unicode MS</vt:lpstr>
      <vt:lpstr>Arial</vt:lpstr>
      <vt:lpstr>Helvetica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are Medications?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is a Flashlight?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Hardin County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Blank Jeopardy</dc:title>
  <dc:creator>Eleanor M. Savko</dc:creator>
  <cp:lastModifiedBy>Michael Gemar</cp:lastModifiedBy>
  <cp:revision>309</cp:revision>
  <dcterms:created xsi:type="dcterms:W3CDTF">1998-08-19T17:45:48Z</dcterms:created>
  <dcterms:modified xsi:type="dcterms:W3CDTF">2026-03-24T15:41:31Z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ublishingExpirationDate">
    <vt:lpwstr/>
  </property>
  <property fmtid="{D5CDD505-2E9C-101B-9397-08002B2CF9AE}" pid="3" name="PublishingStartDate">
    <vt:lpwstr/>
  </property>
</Properties>
</file>