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8" r:id="rId2"/>
    <p:sldId id="271" r:id="rId3"/>
    <p:sldId id="310" r:id="rId4"/>
    <p:sldId id="516" r:id="rId5"/>
    <p:sldId id="314" r:id="rId6"/>
    <p:sldId id="320" r:id="rId7"/>
    <p:sldId id="326" r:id="rId8"/>
    <p:sldId id="507" r:id="rId9"/>
    <p:sldId id="479" r:id="rId10"/>
    <p:sldId id="263" r:id="rId11"/>
    <p:sldId id="517" r:id="rId12"/>
    <p:sldId id="399" r:id="rId13"/>
    <p:sldId id="397" r:id="rId14"/>
    <p:sldId id="484" r:id="rId15"/>
    <p:sldId id="265" r:id="rId16"/>
    <p:sldId id="510" r:id="rId17"/>
    <p:sldId id="261" r:id="rId18"/>
    <p:sldId id="508" r:id="rId19"/>
    <p:sldId id="264" r:id="rId20"/>
    <p:sldId id="509" r:id="rId21"/>
    <p:sldId id="411" r:id="rId22"/>
    <p:sldId id="266" r:id="rId23"/>
    <p:sldId id="431" r:id="rId24"/>
    <p:sldId id="470" r:id="rId25"/>
    <p:sldId id="499" r:id="rId26"/>
    <p:sldId id="514" r:id="rId27"/>
    <p:sldId id="513" r:id="rId28"/>
    <p:sldId id="511" r:id="rId29"/>
    <p:sldId id="51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0"/>
    <p:restoredTop sz="85803" autoAdjust="0"/>
  </p:normalViewPr>
  <p:slideViewPr>
    <p:cSldViewPr snapToGrid="0" snapToObjects="1">
      <p:cViewPr>
        <p:scale>
          <a:sx n="110" d="100"/>
          <a:sy n="110" d="100"/>
        </p:scale>
        <p:origin x="456" y="160"/>
      </p:cViewPr>
      <p:guideLst>
        <p:guide orient="horz" pos="2160"/>
        <p:guide pos="2880"/>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D3753-8762-3840-A967-B20FC970A459}" type="datetimeFigureOut">
              <a:rPr lang="en-US" smtClean="0"/>
              <a:t>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6C3FA-8C6F-9341-953D-25FEE6722D22}" type="slidenum">
              <a:rPr lang="en-US" smtClean="0"/>
              <a:t>‹#›</a:t>
            </a:fld>
            <a:endParaRPr lang="en-US"/>
          </a:p>
        </p:txBody>
      </p:sp>
    </p:spTree>
    <p:extLst>
      <p:ext uri="{BB962C8B-B14F-4D97-AF65-F5344CB8AC3E}">
        <p14:creationId xmlns:p14="http://schemas.microsoft.com/office/powerpoint/2010/main" val="2880414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S PGothic" pitchFamily="34" charset="-128"/>
                <a:cs typeface="+mn-cs"/>
              </a:rPr>
              <a:t>Welcome to Parachute Brain Waves!</a:t>
            </a:r>
            <a:endParaRPr lang="en-CA" sz="1200" kern="1200" dirty="0">
              <a:solidFill>
                <a:schemeClr val="tx1"/>
              </a:solidFill>
              <a:effectLst/>
              <a:latin typeface="Arial" charset="0"/>
              <a:ea typeface="MS PGothic" pitchFamily="34" charset="-128"/>
              <a:cs typeface="+mn-cs"/>
            </a:endParaRPr>
          </a:p>
          <a:p>
            <a:pPr lvl="0"/>
            <a:r>
              <a:rPr lang="en-US" sz="1200" kern="1200" dirty="0">
                <a:solidFill>
                  <a:schemeClr val="tx1"/>
                </a:solidFill>
                <a:effectLst/>
                <a:latin typeface="Arial" charset="0"/>
                <a:ea typeface="MS PGothic" pitchFamily="34" charset="-128"/>
                <a:cs typeface="+mn-cs"/>
              </a:rPr>
              <a:t>Introduce yourself to the participants with your name and role.</a:t>
            </a:r>
            <a:endParaRPr lang="en-US" baseline="0" dirty="0"/>
          </a:p>
          <a:p>
            <a:r>
              <a:rPr lang="en-US" dirty="0"/>
              <a:t>Lay the “ground rules” for the group (e.g., raise your hand if you have a question, listen when others are speaking, etc.)</a:t>
            </a:r>
          </a:p>
        </p:txBody>
      </p:sp>
      <p:sp>
        <p:nvSpPr>
          <p:cNvPr id="4" name="Slide Number Placeholder 3"/>
          <p:cNvSpPr>
            <a:spLocks noGrp="1"/>
          </p:cNvSpPr>
          <p:nvPr>
            <p:ph type="sldNum" sz="quarter" idx="5"/>
          </p:nvPr>
        </p:nvSpPr>
        <p:spPr/>
        <p:txBody>
          <a:bodyPr/>
          <a:lstStyle/>
          <a:p>
            <a:fld id="{DBB6C3FA-8C6F-9341-953D-25FEE6722D22}" type="slidenum">
              <a:rPr lang="en-US" smtClean="0"/>
              <a:t>1</a:t>
            </a:fld>
            <a:endParaRPr lang="en-US"/>
          </a:p>
        </p:txBody>
      </p:sp>
    </p:spTree>
    <p:extLst>
      <p:ext uri="{BB962C8B-B14F-4D97-AF65-F5344CB8AC3E}">
        <p14:creationId xmlns:p14="http://schemas.microsoft.com/office/powerpoint/2010/main" val="91805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Explain</a:t>
            </a:r>
            <a:r>
              <a:rPr lang="en-CA" baseline="0" dirty="0"/>
              <a:t> that this is the only time you can stick out your tongue at someone! Have participants pair up. Ask them what they see (bumps/taste buds)</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dirty="0"/>
            </a:br>
            <a:r>
              <a:rPr lang="en-US" dirty="0"/>
              <a:t>Those bumpy things on your tongue are called taste buds or “papillae”.</a:t>
            </a:r>
            <a:r>
              <a:rPr lang="en-US" sz="1200" kern="1200" dirty="0">
                <a:solidFill>
                  <a:schemeClr val="tx1"/>
                </a:solidFill>
                <a:effectLst/>
                <a:latin typeface="Arial" charset="0"/>
                <a:ea typeface="MS PGothic" pitchFamily="34" charset="-128"/>
                <a:cs typeface="+mn-cs"/>
              </a:rPr>
              <a:t> A taste bud is a group of taste cells. Taste receptors are clustered into taste buds on our tongue, all over our mouth, on the roof of our mouth, epiglottis and upper esophagus.</a:t>
            </a:r>
            <a:endParaRPr lang="en-US" dirty="0"/>
          </a:p>
          <a:p>
            <a:endParaRPr lang="en-US" dirty="0"/>
          </a:p>
          <a:p>
            <a:r>
              <a:rPr lang="en-US" dirty="0"/>
              <a:t>Taste buds have tiny hairs on them that can only be seen with a microscope. These tiny hairs send messages to the brain and tell us what type of food we are eating. For example sweet or salty.</a:t>
            </a:r>
            <a:endParaRPr lang="en-US" sz="1200" dirty="0">
              <a:latin typeface="+mn-l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Explain that there are more taste buds at the front of your tongue. There are fewer taste buds further back.</a:t>
            </a:r>
            <a:endParaRPr lang="en-US" dirty="0"/>
          </a:p>
          <a:p>
            <a:r>
              <a:rPr lang="en-US" dirty="0"/>
              <a:t>Because of this, the front of your tongue is where the most taste occurs.</a:t>
            </a:r>
          </a:p>
          <a:p>
            <a:endParaRPr lang="en-US" dirty="0"/>
          </a:p>
          <a:p>
            <a:r>
              <a:rPr lang="en-US" dirty="0"/>
              <a:t>Ask kids if they have ever burnt their tongue, or had sore tongues from eating too much sour candy. Explain that this is form damaged taste buds and it does not last forever. New taste buds are produced all the time. How is this different from neurons? (Answer: neurons can’t be replaced or repaired. It’s important that taste receptors can be replaced, because they constantly come in contact with the outside world - hot liquids, food, fingers, etc.)</a:t>
            </a:r>
          </a:p>
          <a:p>
            <a:endParaRPr lang="en-US" dirty="0"/>
          </a:p>
        </p:txBody>
      </p:sp>
      <p:sp>
        <p:nvSpPr>
          <p:cNvPr id="4" name="Slide Number Placeholder 3"/>
          <p:cNvSpPr>
            <a:spLocks noGrp="1"/>
          </p:cNvSpPr>
          <p:nvPr>
            <p:ph type="sldNum" sz="quarter" idx="5"/>
          </p:nvPr>
        </p:nvSpPr>
        <p:spPr/>
        <p:txBody>
          <a:bodyPr/>
          <a:lstStyle/>
          <a:p>
            <a:fld id="{DBB6C3FA-8C6F-9341-953D-25FEE6722D22}" type="slidenum">
              <a:rPr lang="en-US" smtClean="0"/>
              <a:t>10</a:t>
            </a:fld>
            <a:endParaRPr lang="en-US"/>
          </a:p>
        </p:txBody>
      </p:sp>
    </p:spTree>
    <p:extLst>
      <p:ext uri="{BB962C8B-B14F-4D97-AF65-F5344CB8AC3E}">
        <p14:creationId xmlns:p14="http://schemas.microsoft.com/office/powerpoint/2010/main" val="335377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9B8D881-6BCE-466C-9F64-53A0A0AD4B69}" type="slidenum">
              <a:rPr lang="en-US" smtClean="0"/>
              <a:pPr/>
              <a:t>11</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r>
              <a:rPr lang="en-US" b="1" dirty="0"/>
              <a:t>Q: What</a:t>
            </a:r>
            <a:r>
              <a:rPr lang="en-US" b="1" baseline="0" dirty="0"/>
              <a:t> are the 4 types of taste?</a:t>
            </a:r>
            <a:r>
              <a:rPr lang="en-US" b="0" baseline="0" dirty="0"/>
              <a:t> (Take one answer per student)</a:t>
            </a:r>
            <a:endParaRPr lang="en-US" b="1" dirty="0"/>
          </a:p>
          <a:p>
            <a:r>
              <a:rPr lang="en-US" dirty="0"/>
              <a:t>A: Sour, sweet, bitter, salty</a:t>
            </a:r>
          </a:p>
          <a:p>
            <a:endParaRPr lang="en-US" dirty="0"/>
          </a:p>
          <a:p>
            <a:r>
              <a:rPr lang="en-US" dirty="0"/>
              <a:t>Can you provide me of an example of each type?  SOUR……   SWEET……  BITTER……  SALTY…….</a:t>
            </a:r>
          </a:p>
          <a:p>
            <a:endParaRPr lang="en-US" dirty="0"/>
          </a:p>
        </p:txBody>
      </p:sp>
    </p:spTree>
    <p:extLst>
      <p:ext uri="{BB962C8B-B14F-4D97-AF65-F5344CB8AC3E}">
        <p14:creationId xmlns:p14="http://schemas.microsoft.com/office/powerpoint/2010/main" val="2639443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kern="1200" dirty="0">
                <a:solidFill>
                  <a:schemeClr val="tx1"/>
                </a:solidFill>
                <a:effectLst/>
                <a:latin typeface="Arial" charset="0"/>
                <a:ea typeface="MS PGothic" pitchFamily="34" charset="-128"/>
                <a:cs typeface="+mn-cs"/>
              </a:rPr>
              <a:t>Eye Anatomy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S PGothic" pitchFamily="34" charset="-128"/>
                <a:cs typeface="+mn-cs"/>
              </a:rPr>
              <a:t>The human eye is ~2.5 cm in length and weighs about 7g (less than two nickels!). Muscles control the movement of the eye.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S PGothic"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S PGothic" pitchFamily="34" charset="-128"/>
                <a:cs typeface="+mn-cs"/>
              </a:rPr>
              <a:t>The </a:t>
            </a:r>
            <a:r>
              <a:rPr lang="en-US" sz="1200" b="1" kern="1200" dirty="0">
                <a:solidFill>
                  <a:schemeClr val="tx1"/>
                </a:solidFill>
                <a:effectLst/>
                <a:latin typeface="Arial" charset="0"/>
                <a:ea typeface="MS PGothic" pitchFamily="34" charset="-128"/>
                <a:cs typeface="+mn-cs"/>
              </a:rPr>
              <a:t>eyelid</a:t>
            </a:r>
            <a:r>
              <a:rPr lang="en-US" sz="1200" kern="1200" dirty="0">
                <a:solidFill>
                  <a:schemeClr val="tx1"/>
                </a:solidFill>
                <a:effectLst/>
                <a:latin typeface="Arial" charset="0"/>
                <a:ea typeface="MS PGothic" pitchFamily="34" charset="-128"/>
                <a:cs typeface="+mn-cs"/>
              </a:rPr>
              <a:t> protects the surface of the eye.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S PGothic" pitchFamily="34" charset="-128"/>
                <a:cs typeface="+mn-cs"/>
              </a:rPr>
              <a:t>The surface of the eye, the </a:t>
            </a:r>
            <a:r>
              <a:rPr lang="en-US" sz="1200" b="1" kern="1200" dirty="0">
                <a:solidFill>
                  <a:schemeClr val="tx1"/>
                </a:solidFill>
                <a:effectLst/>
                <a:latin typeface="Arial" charset="0"/>
                <a:ea typeface="MS PGothic" pitchFamily="34" charset="-128"/>
                <a:cs typeface="+mn-cs"/>
              </a:rPr>
              <a:t>cornea</a:t>
            </a:r>
            <a:r>
              <a:rPr lang="en-US" sz="1200" kern="1200" dirty="0">
                <a:solidFill>
                  <a:schemeClr val="tx1"/>
                </a:solidFill>
                <a:effectLst/>
                <a:latin typeface="Arial" charset="0"/>
                <a:ea typeface="MS PGothic" pitchFamily="34" charset="-128"/>
                <a:cs typeface="+mn-cs"/>
              </a:rPr>
              <a:t>, acts like a filter.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S PGothic" pitchFamily="34" charset="-128"/>
                <a:cs typeface="+mn-cs"/>
              </a:rPr>
              <a:t>The </a:t>
            </a:r>
            <a:r>
              <a:rPr lang="en-US" sz="1200" b="1" kern="1200" dirty="0">
                <a:solidFill>
                  <a:schemeClr val="tx1"/>
                </a:solidFill>
                <a:effectLst/>
                <a:latin typeface="Arial" charset="0"/>
                <a:ea typeface="MS PGothic" pitchFamily="34" charset="-128"/>
                <a:cs typeface="+mn-cs"/>
              </a:rPr>
              <a:t>iris and pupil </a:t>
            </a:r>
            <a:r>
              <a:rPr lang="en-US" sz="1200" kern="1200" dirty="0">
                <a:solidFill>
                  <a:schemeClr val="tx1"/>
                </a:solidFill>
                <a:effectLst/>
                <a:latin typeface="Arial" charset="0"/>
                <a:ea typeface="MS PGothic" pitchFamily="34" charset="-128"/>
                <a:cs typeface="+mn-cs"/>
              </a:rPr>
              <a:t>adjust to the amount of light going into the eye.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S PGothic" pitchFamily="34" charset="-128"/>
                <a:cs typeface="+mn-cs"/>
              </a:rPr>
              <a:t>The </a:t>
            </a:r>
            <a:r>
              <a:rPr lang="en-US" sz="1200" b="1" kern="1200" dirty="0">
                <a:solidFill>
                  <a:schemeClr val="tx1"/>
                </a:solidFill>
                <a:effectLst/>
                <a:latin typeface="Arial" charset="0"/>
                <a:ea typeface="MS PGothic" pitchFamily="34" charset="-128"/>
                <a:cs typeface="+mn-cs"/>
              </a:rPr>
              <a:t>lens</a:t>
            </a:r>
            <a:r>
              <a:rPr lang="en-US" sz="1200" kern="1200" dirty="0">
                <a:solidFill>
                  <a:schemeClr val="tx1"/>
                </a:solidFill>
                <a:effectLst/>
                <a:latin typeface="Arial" charset="0"/>
                <a:ea typeface="MS PGothic" pitchFamily="34" charset="-128"/>
                <a:cs typeface="+mn-cs"/>
              </a:rPr>
              <a:t> focuses the image you are looking at.</a:t>
            </a:r>
            <a:endParaRPr lang="en-CA" dirty="0"/>
          </a:p>
          <a:p>
            <a:endParaRPr lang="en-CA" dirty="0"/>
          </a:p>
          <a:p>
            <a:r>
              <a:rPr lang="en-CA" dirty="0"/>
              <a:t>(If asked, t</a:t>
            </a:r>
            <a:r>
              <a:rPr lang="en-CA" sz="1200" b="0" i="0" u="none" strike="noStrike" kern="1200" dirty="0">
                <a:solidFill>
                  <a:schemeClr val="tx1"/>
                </a:solidFill>
                <a:effectLst/>
                <a:latin typeface="Arial" charset="0"/>
                <a:ea typeface="MS PGothic" pitchFamily="34" charset="-128"/>
                <a:cs typeface="+mn-cs"/>
              </a:rPr>
              <a:t>he sclera is the white outer layer of the eyeball. At the front of the eye it is continuous with the cornea.)</a:t>
            </a:r>
            <a:endParaRPr lang="en-CA" dirty="0"/>
          </a:p>
          <a:p>
            <a:pPr eaLnBrk="1" hangingPunct="1"/>
            <a:endParaRPr lang="en-US" sz="1200" dirty="0"/>
          </a:p>
          <a:p>
            <a:pPr eaLnBrk="1" hangingPunct="1"/>
            <a:r>
              <a:rPr lang="en-US" sz="1200" b="1" u="sng" dirty="0"/>
              <a:t>How Vision Works</a:t>
            </a:r>
          </a:p>
          <a:p>
            <a:pPr eaLnBrk="1" hangingPunct="1"/>
            <a:r>
              <a:rPr lang="en-US" sz="1200" dirty="0"/>
              <a:t>Pathway:</a:t>
            </a:r>
            <a:r>
              <a:rPr lang="en-US" sz="1200" dirty="0">
                <a:sym typeface="Wingdings" pitchFamily="2" charset="2"/>
              </a:rPr>
              <a:t> </a:t>
            </a:r>
            <a:r>
              <a:rPr lang="en-CA" dirty="0"/>
              <a:t>Light enters the eye through the lens (camera) and it is captured onto the back of the eyes</a:t>
            </a:r>
            <a:r>
              <a:rPr lang="en-CA" baseline="0" dirty="0"/>
              <a:t> knows as the RETINA. The light then leaves the eye through the OPTIC NERVE and travels to the brain. The optic nerve exits the eye at the BLIND SPOT. </a:t>
            </a:r>
            <a:endParaRPr lang="en-CA" dirty="0"/>
          </a:p>
          <a:p>
            <a:pPr eaLnBrk="1" hangingPunct="1"/>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optic nerves from each eye cross the midline of the brain, reaching the occipital lobe on the opposite side of the brain.</a:t>
            </a:r>
            <a:endParaRPr lang="en-CA" sz="1200" kern="1200" dirty="0">
              <a:solidFill>
                <a:schemeClr val="tx1"/>
              </a:solidFill>
              <a:effectLst/>
              <a:latin typeface="+mn-lt"/>
              <a:ea typeface="+mn-ea"/>
              <a:cs typeface="+mn-cs"/>
            </a:endParaRPr>
          </a:p>
          <a:p>
            <a:pPr eaLnBrk="1" hangingPunct="1"/>
            <a:endParaRPr lang="en-US" sz="1200" dirty="0"/>
          </a:p>
        </p:txBody>
      </p:sp>
      <p:sp>
        <p:nvSpPr>
          <p:cNvPr id="154628" name="Slide Number Placeholder 3"/>
          <p:cNvSpPr>
            <a:spLocks noGrp="1"/>
          </p:cNvSpPr>
          <p:nvPr>
            <p:ph type="sldNum" sz="quarter" idx="5"/>
          </p:nvPr>
        </p:nvSpPr>
        <p:spPr>
          <a:noFill/>
        </p:spPr>
        <p:txBody>
          <a:bodyPr/>
          <a:lstStyle/>
          <a:p>
            <a:fld id="{BB726CC7-270F-44CE-BD49-D0901BF31198}" type="slidenum">
              <a:rPr lang="en-US" smtClean="0"/>
              <a:pPr/>
              <a:t>12</a:t>
            </a:fld>
            <a:endParaRPr lang="en-US"/>
          </a:p>
        </p:txBody>
      </p:sp>
    </p:spTree>
    <p:extLst>
      <p:ext uri="{BB962C8B-B14F-4D97-AF65-F5344CB8AC3E}">
        <p14:creationId xmlns:p14="http://schemas.microsoft.com/office/powerpoint/2010/main" val="96202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eaLnBrk="1" hangingPunct="1"/>
            <a:r>
              <a:rPr lang="en-US" sz="1200" dirty="0"/>
              <a:t>Within the retina, there are two different types of cells that sense light:</a:t>
            </a:r>
          </a:p>
          <a:p>
            <a:pPr marL="171450" indent="-171450" eaLnBrk="1" hangingPunct="1">
              <a:buFont typeface="Arial" panose="020B0604020202020204" pitchFamily="34" charset="0"/>
              <a:buChar char="•"/>
            </a:pPr>
            <a:r>
              <a:rPr lang="en-US" sz="1200" b="1" dirty="0"/>
              <a:t>Rods </a:t>
            </a:r>
            <a:r>
              <a:rPr lang="en-US" sz="1200" b="1" dirty="0">
                <a:sym typeface="Wingdings" pitchFamily="2" charset="2"/>
              </a:rPr>
              <a:t> </a:t>
            </a:r>
            <a:r>
              <a:rPr lang="en-US" sz="1200" dirty="0">
                <a:sym typeface="Wingdings" pitchFamily="2" charset="2"/>
              </a:rPr>
              <a:t>Help us see in the dark and see movement</a:t>
            </a:r>
            <a:endParaRPr lang="en-US" sz="1200" b="1" dirty="0"/>
          </a:p>
          <a:p>
            <a:pPr marL="171450" indent="-171450" eaLnBrk="1" hangingPunct="1">
              <a:buFont typeface="Arial" panose="020B0604020202020204" pitchFamily="34" charset="0"/>
              <a:buChar char="•"/>
            </a:pPr>
            <a:r>
              <a:rPr lang="en-US" sz="1200" b="1" dirty="0"/>
              <a:t>Cones </a:t>
            </a:r>
            <a:r>
              <a:rPr lang="en-US" sz="1200" b="1" dirty="0">
                <a:sym typeface="Wingdings" pitchFamily="2" charset="2"/>
              </a:rPr>
              <a:t> </a:t>
            </a:r>
            <a:r>
              <a:rPr lang="en-US" sz="1200" dirty="0">
                <a:sym typeface="Wingdings" pitchFamily="2" charset="2"/>
              </a:rPr>
              <a:t>Helps us see colors and detail</a:t>
            </a:r>
            <a:endParaRPr lang="en-US" sz="1200" b="1" dirty="0"/>
          </a:p>
          <a:p>
            <a:pPr eaLnBrk="1" hangingPunct="1"/>
            <a:endParaRPr lang="en-US" dirty="0"/>
          </a:p>
        </p:txBody>
      </p:sp>
      <p:sp>
        <p:nvSpPr>
          <p:cNvPr id="152580" name="Slide Number Placeholder 3"/>
          <p:cNvSpPr>
            <a:spLocks noGrp="1"/>
          </p:cNvSpPr>
          <p:nvPr>
            <p:ph type="sldNum" sz="quarter" idx="5"/>
          </p:nvPr>
        </p:nvSpPr>
        <p:spPr>
          <a:noFill/>
        </p:spPr>
        <p:txBody>
          <a:bodyPr/>
          <a:lstStyle/>
          <a:p>
            <a:fld id="{4D95AED8-AB6D-4A4F-9714-2CDE29D61C38}" type="slidenum">
              <a:rPr lang="en-US" smtClean="0"/>
              <a:pPr/>
              <a:t>13</a:t>
            </a:fld>
            <a:endParaRPr lang="en-US"/>
          </a:p>
        </p:txBody>
      </p:sp>
    </p:spTree>
    <p:extLst>
      <p:ext uri="{BB962C8B-B14F-4D97-AF65-F5344CB8AC3E}">
        <p14:creationId xmlns:p14="http://schemas.microsoft.com/office/powerpoint/2010/main" val="240568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ACC8CC2-62F8-4668-B71E-4BCCF8633E11}" type="slidenum">
              <a:rPr lang="en-US" sz="1200"/>
              <a:pPr algn="r"/>
              <a:t>14</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b="1" baseline="0" dirty="0"/>
              <a:t>Use the following slides to explore vision through optical illusions.</a:t>
            </a:r>
          </a:p>
        </p:txBody>
      </p:sp>
    </p:spTree>
    <p:extLst>
      <p:ext uri="{BB962C8B-B14F-4D97-AF65-F5344CB8AC3E}">
        <p14:creationId xmlns:p14="http://schemas.microsoft.com/office/powerpoint/2010/main" val="3062798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Colour Afterimage (Instructor Guide p. 10)</a:t>
            </a:r>
          </a:p>
          <a:p>
            <a:endParaRPr lang="en-US" b="1" dirty="0"/>
          </a:p>
          <a:p>
            <a:pPr marL="171450" lvl="0" indent="-171450">
              <a:buFont typeface="Arial" panose="020B0604020202020204" pitchFamily="34" charset="0"/>
              <a:buChar char="•"/>
            </a:pPr>
            <a:r>
              <a:rPr lang="en-US" sz="1200" kern="1200" dirty="0">
                <a:solidFill>
                  <a:schemeClr val="tx1"/>
                </a:solidFill>
                <a:effectLst/>
                <a:latin typeface="Arial" charset="0"/>
                <a:ea typeface="MS PGothic" pitchFamily="34" charset="-128"/>
                <a:cs typeface="+mn-cs"/>
              </a:rPr>
              <a:t>Instruct participants to look at the image for 1 minute. </a:t>
            </a:r>
            <a:endParaRPr lang="en-US" b="1" dirty="0"/>
          </a:p>
          <a:p>
            <a:pPr marL="171450" indent="-171450">
              <a:buFont typeface="Arial" panose="020B0604020202020204" pitchFamily="34" charset="0"/>
              <a:buChar char="•"/>
            </a:pPr>
            <a:r>
              <a:rPr lang="en-US" b="0" dirty="0"/>
              <a:t>Advance to the next slide.</a:t>
            </a:r>
          </a:p>
          <a:p>
            <a:endParaRPr lang="en-US" dirty="0"/>
          </a:p>
        </p:txBody>
      </p:sp>
      <p:sp>
        <p:nvSpPr>
          <p:cNvPr id="4" name="Slide Number Placeholder 3"/>
          <p:cNvSpPr>
            <a:spLocks noGrp="1"/>
          </p:cNvSpPr>
          <p:nvPr>
            <p:ph type="sldNum" sz="quarter" idx="5"/>
          </p:nvPr>
        </p:nvSpPr>
        <p:spPr/>
        <p:txBody>
          <a:bodyPr/>
          <a:lstStyle/>
          <a:p>
            <a:fld id="{DBB6C3FA-8C6F-9341-953D-25FEE6722D22}" type="slidenum">
              <a:rPr lang="en-US" smtClean="0"/>
              <a:t>15</a:t>
            </a:fld>
            <a:endParaRPr lang="en-US"/>
          </a:p>
        </p:txBody>
      </p:sp>
    </p:spTree>
    <p:extLst>
      <p:ext uri="{BB962C8B-B14F-4D97-AF65-F5344CB8AC3E}">
        <p14:creationId xmlns:p14="http://schemas.microsoft.com/office/powerpoint/2010/main" val="348669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intentionally left blank]</a:t>
            </a:r>
          </a:p>
          <a:p>
            <a:endParaRPr lang="en-US" b="1" dirty="0"/>
          </a:p>
          <a:p>
            <a:r>
              <a:rPr lang="en-US" b="1" dirty="0"/>
              <a:t>Ask: </a:t>
            </a:r>
            <a:r>
              <a:rPr lang="en-US" dirty="0"/>
              <a:t>What do you see?</a:t>
            </a:r>
          </a:p>
        </p:txBody>
      </p:sp>
      <p:sp>
        <p:nvSpPr>
          <p:cNvPr id="4" name="Slide Number Placeholder 3"/>
          <p:cNvSpPr>
            <a:spLocks noGrp="1"/>
          </p:cNvSpPr>
          <p:nvPr>
            <p:ph type="sldNum" sz="quarter" idx="5"/>
          </p:nvPr>
        </p:nvSpPr>
        <p:spPr/>
        <p:txBody>
          <a:bodyPr/>
          <a:lstStyle/>
          <a:p>
            <a:fld id="{DBB6C3FA-8C6F-9341-953D-25FEE6722D22}" type="slidenum">
              <a:rPr lang="en-US" smtClean="0"/>
              <a:t>16</a:t>
            </a:fld>
            <a:endParaRPr lang="en-US"/>
          </a:p>
        </p:txBody>
      </p:sp>
    </p:spTree>
    <p:extLst>
      <p:ext uri="{BB962C8B-B14F-4D97-AF65-F5344CB8AC3E}">
        <p14:creationId xmlns:p14="http://schemas.microsoft.com/office/powerpoint/2010/main" val="3633132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S PGothic" pitchFamily="34" charset="-128"/>
                <a:cs typeface="+mn-cs"/>
              </a:rPr>
              <a:t>Let’s try that again. </a:t>
            </a:r>
          </a:p>
          <a:p>
            <a:pPr lvl="0"/>
            <a:endParaRPr lang="en-US" sz="1200" kern="1200" dirty="0">
              <a:solidFill>
                <a:schemeClr val="tx1"/>
              </a:solidFill>
              <a:effectLst/>
              <a:latin typeface="Arial" charset="0"/>
              <a:ea typeface="MS PGothic" pitchFamily="34" charset="-128"/>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S PGothic" pitchFamily="34" charset="-128"/>
                <a:cs typeface="+mn-cs"/>
              </a:rPr>
              <a:t>Instruct participants to look at the image for 1 minute. </a:t>
            </a:r>
            <a:endParaRPr lang="en-US" b="1" dirty="0"/>
          </a:p>
          <a:p>
            <a:pPr marL="171450" indent="-171450">
              <a:buFont typeface="Arial" panose="020B0604020202020204" pitchFamily="34" charset="0"/>
              <a:buChar char="•"/>
            </a:pPr>
            <a:r>
              <a:rPr lang="en-US" b="0" dirty="0"/>
              <a:t>Advance to the next slide.</a:t>
            </a:r>
          </a:p>
          <a:p>
            <a:endParaRPr lang="en-US" dirty="0"/>
          </a:p>
        </p:txBody>
      </p:sp>
      <p:sp>
        <p:nvSpPr>
          <p:cNvPr id="4" name="Slide Number Placeholder 3"/>
          <p:cNvSpPr>
            <a:spLocks noGrp="1"/>
          </p:cNvSpPr>
          <p:nvPr>
            <p:ph type="sldNum" sz="quarter" idx="5"/>
          </p:nvPr>
        </p:nvSpPr>
        <p:spPr/>
        <p:txBody>
          <a:bodyPr/>
          <a:lstStyle/>
          <a:p>
            <a:fld id="{DBB6C3FA-8C6F-9341-953D-25FEE6722D22}" type="slidenum">
              <a:rPr lang="en-US" smtClean="0"/>
              <a:t>17</a:t>
            </a:fld>
            <a:endParaRPr lang="en-US"/>
          </a:p>
        </p:txBody>
      </p:sp>
    </p:spTree>
    <p:extLst>
      <p:ext uri="{BB962C8B-B14F-4D97-AF65-F5344CB8AC3E}">
        <p14:creationId xmlns:p14="http://schemas.microsoft.com/office/powerpoint/2010/main" val="501486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intentionally left blank]</a:t>
            </a:r>
          </a:p>
          <a:p>
            <a:endParaRPr lang="en-US" b="1" dirty="0"/>
          </a:p>
          <a:p>
            <a:r>
              <a:rPr lang="en-US" b="1" dirty="0"/>
              <a:t>Ask: </a:t>
            </a:r>
            <a:r>
              <a:rPr lang="en-US" dirty="0"/>
              <a:t>What do you see?</a:t>
            </a:r>
          </a:p>
        </p:txBody>
      </p:sp>
      <p:sp>
        <p:nvSpPr>
          <p:cNvPr id="4" name="Slide Number Placeholder 3"/>
          <p:cNvSpPr>
            <a:spLocks noGrp="1"/>
          </p:cNvSpPr>
          <p:nvPr>
            <p:ph type="sldNum" sz="quarter" idx="5"/>
          </p:nvPr>
        </p:nvSpPr>
        <p:spPr/>
        <p:txBody>
          <a:bodyPr/>
          <a:lstStyle/>
          <a:p>
            <a:fld id="{DBB6C3FA-8C6F-9341-953D-25FEE6722D22}" type="slidenum">
              <a:rPr lang="en-US" smtClean="0"/>
              <a:t>18</a:t>
            </a:fld>
            <a:endParaRPr lang="en-US"/>
          </a:p>
        </p:txBody>
      </p:sp>
    </p:spTree>
    <p:extLst>
      <p:ext uri="{BB962C8B-B14F-4D97-AF65-F5344CB8AC3E}">
        <p14:creationId xmlns:p14="http://schemas.microsoft.com/office/powerpoint/2010/main" val="13385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S PGothic" pitchFamily="34" charset="-128"/>
                <a:cs typeface="+mn-cs"/>
              </a:rPr>
              <a:t>One more.</a:t>
            </a:r>
          </a:p>
          <a:p>
            <a:pPr lvl="0"/>
            <a:endParaRPr lang="en-US" sz="1200" kern="1200" dirty="0">
              <a:solidFill>
                <a:schemeClr val="tx1"/>
              </a:solidFill>
              <a:effectLst/>
              <a:latin typeface="Arial" charset="0"/>
              <a:ea typeface="MS PGothic" pitchFamily="34" charset="-128"/>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S PGothic" pitchFamily="34" charset="-128"/>
                <a:cs typeface="+mn-cs"/>
              </a:rPr>
              <a:t>Instruct participants to look at the image for 1 minute. </a:t>
            </a:r>
            <a:endParaRPr lang="en-US" b="1" dirty="0"/>
          </a:p>
          <a:p>
            <a:pPr marL="171450" indent="-171450">
              <a:buFont typeface="Arial" panose="020B0604020202020204" pitchFamily="34" charset="0"/>
              <a:buChar char="•"/>
            </a:pPr>
            <a:r>
              <a:rPr lang="en-US" b="0" dirty="0"/>
              <a:t>Advance to the next slide.</a:t>
            </a:r>
          </a:p>
          <a:p>
            <a:endParaRPr lang="en-US" dirty="0"/>
          </a:p>
        </p:txBody>
      </p:sp>
      <p:sp>
        <p:nvSpPr>
          <p:cNvPr id="4" name="Slide Number Placeholder 3"/>
          <p:cNvSpPr>
            <a:spLocks noGrp="1"/>
          </p:cNvSpPr>
          <p:nvPr>
            <p:ph type="sldNum" sz="quarter" idx="5"/>
          </p:nvPr>
        </p:nvSpPr>
        <p:spPr/>
        <p:txBody>
          <a:bodyPr/>
          <a:lstStyle/>
          <a:p>
            <a:fld id="{DBB6C3FA-8C6F-9341-953D-25FEE6722D22}" type="slidenum">
              <a:rPr lang="en-US" smtClean="0"/>
              <a:t>19</a:t>
            </a:fld>
            <a:endParaRPr lang="en-US"/>
          </a:p>
        </p:txBody>
      </p:sp>
    </p:spTree>
    <p:extLst>
      <p:ext uri="{BB962C8B-B14F-4D97-AF65-F5344CB8AC3E}">
        <p14:creationId xmlns:p14="http://schemas.microsoft.com/office/powerpoint/2010/main" val="168091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S PGothic" pitchFamily="34" charset="-128"/>
                <a:cs typeface="+mn-cs"/>
              </a:rPr>
              <a:t>Ask:</a:t>
            </a:r>
            <a:r>
              <a:rPr lang="en-US" sz="1200" kern="1200" dirty="0">
                <a:solidFill>
                  <a:schemeClr val="tx1"/>
                </a:solidFill>
                <a:effectLst/>
                <a:latin typeface="Arial" charset="0"/>
                <a:ea typeface="MS PGothic" pitchFamily="34" charset="-128"/>
                <a:cs typeface="+mn-cs"/>
              </a:rPr>
              <a:t> What is the most important part of your body? </a:t>
            </a:r>
          </a:p>
          <a:p>
            <a:r>
              <a:rPr lang="en-US" sz="1200" kern="1200" dirty="0">
                <a:solidFill>
                  <a:schemeClr val="tx1"/>
                </a:solidFill>
                <a:effectLst/>
                <a:latin typeface="Arial" charset="0"/>
                <a:ea typeface="MS PGothic" pitchFamily="34" charset="-128"/>
                <a:cs typeface="+mn-cs"/>
              </a:rPr>
              <a:t>YOUR BRAIN!</a:t>
            </a:r>
          </a:p>
          <a:p>
            <a:endParaRPr lang="en-US" sz="1200" kern="1200" dirty="0">
              <a:solidFill>
                <a:schemeClr val="tx1"/>
              </a:solidFill>
              <a:effectLst/>
              <a:latin typeface="Arial" charset="0"/>
              <a:ea typeface="MS PGothic"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Arial" charset="0"/>
              <a:ea typeface="MS PGothic" pitchFamily="34" charset="-128"/>
              <a:cs typeface="+mn-cs"/>
            </a:endParaRPr>
          </a:p>
        </p:txBody>
      </p:sp>
      <p:sp>
        <p:nvSpPr>
          <p:cNvPr id="4" name="Slide Number Placeholder 3"/>
          <p:cNvSpPr>
            <a:spLocks noGrp="1"/>
          </p:cNvSpPr>
          <p:nvPr>
            <p:ph type="sldNum" sz="quarter" idx="5"/>
          </p:nvPr>
        </p:nvSpPr>
        <p:spPr/>
        <p:txBody>
          <a:bodyPr/>
          <a:lstStyle/>
          <a:p>
            <a:fld id="{DBB6C3FA-8C6F-9341-953D-25FEE6722D22}" type="slidenum">
              <a:rPr lang="en-US" smtClean="0"/>
              <a:t>2</a:t>
            </a:fld>
            <a:endParaRPr lang="en-US"/>
          </a:p>
        </p:txBody>
      </p:sp>
    </p:spTree>
    <p:extLst>
      <p:ext uri="{BB962C8B-B14F-4D97-AF65-F5344CB8AC3E}">
        <p14:creationId xmlns:p14="http://schemas.microsoft.com/office/powerpoint/2010/main" val="1569346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intentionally left blank]</a:t>
            </a:r>
          </a:p>
          <a:p>
            <a:endParaRPr lang="en-US" b="1" dirty="0"/>
          </a:p>
          <a:p>
            <a:r>
              <a:rPr lang="en-US" b="1" dirty="0"/>
              <a:t>Ask: </a:t>
            </a:r>
            <a:r>
              <a:rPr lang="en-US" dirty="0"/>
              <a:t>What do you see?</a:t>
            </a:r>
          </a:p>
          <a:p>
            <a:endParaRPr lang="en-US" dirty="0"/>
          </a:p>
          <a:p>
            <a:r>
              <a:rPr lang="en-US" sz="1200" kern="1200" dirty="0">
                <a:solidFill>
                  <a:schemeClr val="tx1"/>
                </a:solidFill>
                <a:effectLst/>
                <a:latin typeface="Arial" charset="0"/>
                <a:ea typeface="MS PGothic" pitchFamily="34" charset="-128"/>
                <a:cs typeface="+mn-cs"/>
              </a:rPr>
              <a:t>This activity demonstrates the </a:t>
            </a:r>
            <a:r>
              <a:rPr lang="en-US" sz="1200" b="1" kern="1200" dirty="0">
                <a:solidFill>
                  <a:schemeClr val="tx1"/>
                </a:solidFill>
                <a:effectLst/>
                <a:latin typeface="Arial" charset="0"/>
                <a:ea typeface="MS PGothic" pitchFamily="34" charset="-128"/>
                <a:cs typeface="+mn-cs"/>
              </a:rPr>
              <a:t>Opponent Processing Theory of Colour Vision</a:t>
            </a:r>
            <a:r>
              <a:rPr lang="en-US" sz="1200" kern="1200" dirty="0">
                <a:solidFill>
                  <a:schemeClr val="tx1"/>
                </a:solidFill>
                <a:effectLst/>
                <a:latin typeface="Arial" charset="0"/>
                <a:ea typeface="MS PGothic" pitchFamily="34" charset="-128"/>
                <a:cs typeface="+mn-cs"/>
              </a:rPr>
              <a:t>. Every colour has an opposite colour. Afterimages are seen because neurons become adapted to the colour you are staring at. If you look at the image too long, the neuron gets tired and removes the block on the opposite colour when the image is removed.</a:t>
            </a:r>
            <a:endParaRPr lang="en-CA" sz="1200" kern="1200" dirty="0">
              <a:solidFill>
                <a:schemeClr val="tx1"/>
              </a:solidFill>
              <a:effectLst/>
              <a:latin typeface="Arial" charset="0"/>
              <a:ea typeface="MS PGothic" pitchFamily="34" charset="-128"/>
              <a:cs typeface="+mn-cs"/>
            </a:endParaRPr>
          </a:p>
          <a:p>
            <a:r>
              <a:rPr lang="en-US" sz="1200" kern="1200" dirty="0">
                <a:solidFill>
                  <a:schemeClr val="tx1"/>
                </a:solidFill>
                <a:effectLst/>
                <a:latin typeface="Arial" charset="0"/>
                <a:ea typeface="MS PGothic" pitchFamily="34" charset="-128"/>
                <a:cs typeface="+mn-cs"/>
              </a:rPr>
              <a:t> </a:t>
            </a:r>
            <a:endParaRPr lang="en-CA" sz="1200" kern="1200" dirty="0">
              <a:solidFill>
                <a:schemeClr val="tx1"/>
              </a:solidFill>
              <a:effectLst/>
              <a:latin typeface="Arial" charset="0"/>
              <a:ea typeface="MS PGothic" pitchFamily="34" charset="-128"/>
              <a:cs typeface="+mn-cs"/>
            </a:endParaRPr>
          </a:p>
          <a:p>
            <a:r>
              <a:rPr lang="en-US" sz="1200" b="1" kern="1200" dirty="0">
                <a:solidFill>
                  <a:schemeClr val="tx1"/>
                </a:solidFill>
                <a:effectLst/>
                <a:latin typeface="Arial" charset="0"/>
                <a:ea typeface="MS PGothic" pitchFamily="34" charset="-128"/>
                <a:cs typeface="+mn-cs"/>
              </a:rPr>
              <a:t>Ask:</a:t>
            </a:r>
            <a:r>
              <a:rPr lang="en-US" sz="1200" kern="1200" dirty="0">
                <a:solidFill>
                  <a:schemeClr val="tx1"/>
                </a:solidFill>
                <a:effectLst/>
                <a:latin typeface="Arial" charset="0"/>
                <a:ea typeface="MS PGothic" pitchFamily="34" charset="-128"/>
                <a:cs typeface="+mn-cs"/>
              </a:rPr>
              <a:t> </a:t>
            </a:r>
            <a:endParaRPr lang="en-CA" sz="1200" kern="1200" dirty="0">
              <a:solidFill>
                <a:schemeClr val="tx1"/>
              </a:solidFill>
              <a:effectLst/>
              <a:latin typeface="Arial" charset="0"/>
              <a:ea typeface="MS PGothic" pitchFamily="34" charset="-128"/>
              <a:cs typeface="+mn-cs"/>
            </a:endParaRPr>
          </a:p>
          <a:p>
            <a:r>
              <a:rPr lang="en-US" sz="1200" b="1" kern="1200" dirty="0">
                <a:solidFill>
                  <a:schemeClr val="tx1"/>
                </a:solidFill>
                <a:effectLst/>
                <a:latin typeface="Arial" charset="0"/>
                <a:ea typeface="MS PGothic" pitchFamily="34" charset="-128"/>
                <a:cs typeface="+mn-cs"/>
              </a:rPr>
              <a:t>Q:</a:t>
            </a:r>
            <a:r>
              <a:rPr lang="en-US" sz="1200" kern="1200" dirty="0">
                <a:solidFill>
                  <a:schemeClr val="tx1"/>
                </a:solidFill>
                <a:effectLst/>
                <a:latin typeface="Arial" charset="0"/>
                <a:ea typeface="MS PGothic" pitchFamily="34" charset="-128"/>
                <a:cs typeface="+mn-cs"/>
              </a:rPr>
              <a:t> Do you know what achromatopsia is? </a:t>
            </a:r>
            <a:endParaRPr lang="en-CA" sz="1200" kern="1200" dirty="0">
              <a:solidFill>
                <a:schemeClr val="tx1"/>
              </a:solidFill>
              <a:effectLst/>
              <a:latin typeface="Arial" charset="0"/>
              <a:ea typeface="MS PGothic" pitchFamily="34" charset="-128"/>
              <a:cs typeface="+mn-cs"/>
            </a:endParaRPr>
          </a:p>
          <a:p>
            <a:r>
              <a:rPr lang="en-US" sz="1200" b="1" kern="1200" dirty="0">
                <a:solidFill>
                  <a:schemeClr val="tx1"/>
                </a:solidFill>
                <a:effectLst/>
                <a:latin typeface="Arial" charset="0"/>
                <a:ea typeface="MS PGothic" pitchFamily="34" charset="-128"/>
                <a:cs typeface="+mn-cs"/>
              </a:rPr>
              <a:t>A:</a:t>
            </a:r>
            <a:r>
              <a:rPr lang="en-US" sz="1200" kern="1200" dirty="0">
                <a:solidFill>
                  <a:schemeClr val="tx1"/>
                </a:solidFill>
                <a:effectLst/>
                <a:latin typeface="Arial" charset="0"/>
                <a:ea typeface="MS PGothic" pitchFamily="34" charset="-128"/>
                <a:cs typeface="+mn-cs"/>
              </a:rPr>
              <a:t> It is colour blindness. Some people are not able to see colour because they are missing a cone type, have an abnormality in the cone, or have some abnormality in the colour perception area of the occipital lobe. There are tests to check for colour blindness. How would colour blindness affect you?</a:t>
            </a:r>
            <a:endParaRPr lang="en-CA" sz="1200" kern="1200" dirty="0">
              <a:solidFill>
                <a:schemeClr val="tx1"/>
              </a:solidFill>
              <a:effectLst/>
              <a:latin typeface="Arial" charset="0"/>
              <a:ea typeface="MS PGothic" pitchFamily="34" charset="-128"/>
              <a:cs typeface="+mn-cs"/>
            </a:endParaRPr>
          </a:p>
          <a:p>
            <a:endParaRPr lang="en-US" dirty="0"/>
          </a:p>
        </p:txBody>
      </p:sp>
      <p:sp>
        <p:nvSpPr>
          <p:cNvPr id="4" name="Slide Number Placeholder 3"/>
          <p:cNvSpPr>
            <a:spLocks noGrp="1"/>
          </p:cNvSpPr>
          <p:nvPr>
            <p:ph type="sldNum" sz="quarter" idx="5"/>
          </p:nvPr>
        </p:nvSpPr>
        <p:spPr/>
        <p:txBody>
          <a:bodyPr/>
          <a:lstStyle/>
          <a:p>
            <a:fld id="{DBB6C3FA-8C6F-9341-953D-25FEE6722D22}" type="slidenum">
              <a:rPr lang="en-US" smtClean="0"/>
              <a:t>20</a:t>
            </a:fld>
            <a:endParaRPr lang="en-US"/>
          </a:p>
        </p:txBody>
      </p:sp>
    </p:spTree>
    <p:extLst>
      <p:ext uri="{BB962C8B-B14F-4D97-AF65-F5344CB8AC3E}">
        <p14:creationId xmlns:p14="http://schemas.microsoft.com/office/powerpoint/2010/main" val="419127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r>
              <a:rPr lang="en-US" altLang="zh-CN" sz="1200" b="1" dirty="0"/>
              <a:t>Activity: Reversible Figure Illusions</a:t>
            </a:r>
          </a:p>
          <a:p>
            <a:endParaRPr lang="en-US" altLang="zh-CN"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I am going to put up a picture on the screen, I want you to tell me what you see.</a:t>
            </a:r>
            <a:endParaRPr lang="en-US" altLang="zh-CN" sz="1200" b="1" dirty="0"/>
          </a:p>
          <a:p>
            <a:endParaRPr lang="en-US" altLang="zh-CN" sz="1200" b="1" dirty="0"/>
          </a:p>
          <a:p>
            <a:r>
              <a:rPr lang="en-US" altLang="zh-CN" sz="1200" b="1" dirty="0"/>
              <a:t>Q: What do you see in this picture? A rabbit or a duck? </a:t>
            </a:r>
          </a:p>
          <a:p>
            <a:r>
              <a:rPr lang="en-US" altLang="zh-CN" sz="1200" b="1" dirty="0"/>
              <a:t>A: </a:t>
            </a:r>
            <a:r>
              <a:rPr lang="en-US" altLang="zh-CN" sz="1200" dirty="0"/>
              <a:t>Those who see a duck, raise your hand. Those who see a rabbit, raise your hand. </a:t>
            </a:r>
          </a:p>
          <a:p>
            <a:endParaRPr lang="en-US" altLang="zh-CN" sz="1200" i="1" dirty="0"/>
          </a:p>
          <a:p>
            <a:r>
              <a:rPr lang="en-US" altLang="zh-CN" sz="1200" i="0" dirty="0"/>
              <a:t>Show where both are on the image so all participants can see both.</a:t>
            </a:r>
            <a:endParaRPr lang="en-US" sz="1200" i="0" dirty="0"/>
          </a:p>
          <a:p>
            <a:endParaRPr lang="en-US" dirty="0"/>
          </a:p>
        </p:txBody>
      </p:sp>
      <p:sp>
        <p:nvSpPr>
          <p:cNvPr id="167940" name="Slide Number Placeholder 3"/>
          <p:cNvSpPr>
            <a:spLocks noGrp="1"/>
          </p:cNvSpPr>
          <p:nvPr>
            <p:ph type="sldNum" sz="quarter" idx="5"/>
          </p:nvPr>
        </p:nvSpPr>
        <p:spPr>
          <a:noFill/>
        </p:spPr>
        <p:txBody>
          <a:bodyPr/>
          <a:lstStyle/>
          <a:p>
            <a:fld id="{A755E162-3C11-4BDF-B6CD-88B32771708C}" type="slidenum">
              <a:rPr lang="en-US" smtClean="0"/>
              <a:pPr/>
              <a:t>21</a:t>
            </a:fld>
            <a:endParaRPr lang="en-US"/>
          </a:p>
        </p:txBody>
      </p:sp>
    </p:spTree>
    <p:extLst>
      <p:ext uri="{BB962C8B-B14F-4D97-AF65-F5344CB8AC3E}">
        <p14:creationId xmlns:p14="http://schemas.microsoft.com/office/powerpoint/2010/main" val="15351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sz="1200" dirty="0"/>
              <a:t>Tell me what you see.</a:t>
            </a:r>
          </a:p>
          <a:p>
            <a:pPr eaLnBrk="1" hangingPunct="1"/>
            <a:endParaRPr lang="en-CA" sz="1200" dirty="0"/>
          </a:p>
          <a:p>
            <a:pPr eaLnBrk="1" hangingPunct="1"/>
            <a:r>
              <a:rPr lang="en-CA" sz="1200" b="1" dirty="0"/>
              <a:t>Q: When you look at the black part of the picture, what do you see?</a:t>
            </a:r>
          </a:p>
          <a:p>
            <a:pPr eaLnBrk="1" hangingPunct="1"/>
            <a:r>
              <a:rPr lang="en-CA" sz="1200" b="1" dirty="0"/>
              <a:t>A</a:t>
            </a:r>
            <a:r>
              <a:rPr lang="en-CA" sz="1200" dirty="0"/>
              <a:t>: </a:t>
            </a:r>
            <a:r>
              <a:rPr lang="en-US" altLang="zh-CN" sz="1200" dirty="0"/>
              <a:t>2 faces, looking at each other. </a:t>
            </a:r>
          </a:p>
          <a:p>
            <a:pPr eaLnBrk="1" hangingPunct="1"/>
            <a:endParaRPr lang="en-US" altLang="zh-CN" sz="1200" dirty="0"/>
          </a:p>
          <a:p>
            <a:r>
              <a:rPr lang="en-US" altLang="zh-CN" sz="1200" b="1" dirty="0"/>
              <a:t>Q: Now, focus on the white part. What do you see?</a:t>
            </a:r>
          </a:p>
          <a:p>
            <a:r>
              <a:rPr lang="en-US" altLang="zh-CN" sz="1200" b="1" dirty="0"/>
              <a:t>A:</a:t>
            </a:r>
            <a:r>
              <a:rPr lang="en-US" altLang="zh-CN" sz="1200" dirty="0"/>
              <a:t> A vase or a cup</a:t>
            </a:r>
            <a:endParaRPr lang="en-CA" sz="1200"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i="0" dirty="0"/>
              <a:t>Show where both are on the image so all participants can see both.</a:t>
            </a:r>
            <a:endParaRPr lang="en-US" sz="1200" i="0" dirty="0"/>
          </a:p>
        </p:txBody>
      </p:sp>
      <p:sp>
        <p:nvSpPr>
          <p:cNvPr id="4" name="Slide Number Placeholder 3"/>
          <p:cNvSpPr>
            <a:spLocks noGrp="1"/>
          </p:cNvSpPr>
          <p:nvPr>
            <p:ph type="sldNum" sz="quarter" idx="10"/>
          </p:nvPr>
        </p:nvSpPr>
        <p:spPr/>
        <p:txBody>
          <a:bodyPr/>
          <a:lstStyle/>
          <a:p>
            <a:fld id="{DBB6C3FA-8C6F-9341-953D-25FEE6722D22}" type="slidenum">
              <a:rPr lang="en-US" smtClean="0"/>
              <a:t>22</a:t>
            </a:fld>
            <a:endParaRPr lang="en-US"/>
          </a:p>
        </p:txBody>
      </p:sp>
    </p:spTree>
    <p:extLst>
      <p:ext uri="{BB962C8B-B14F-4D97-AF65-F5344CB8AC3E}">
        <p14:creationId xmlns:p14="http://schemas.microsoft.com/office/powerpoint/2010/main" val="74266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solidFill>
            <a:srgbClr val="FFFFFF"/>
          </a:solidFill>
          <a:ln/>
        </p:spPr>
      </p:sp>
      <p:sp>
        <p:nvSpPr>
          <p:cNvPr id="175107" name="Rectangle 3"/>
          <p:cNvSpPr>
            <a:spLocks noGrp="1" noChangeArrowheads="1"/>
          </p:cNvSpPr>
          <p:nvPr>
            <p:ph type="body" idx="1"/>
          </p:nvPr>
        </p:nvSpPr>
        <p:spPr>
          <a:noFill/>
          <a:ln>
            <a:solidFill>
              <a:srgbClr val="000000"/>
            </a:solidFill>
          </a:ln>
        </p:spPr>
        <p:txBody>
          <a:bodyPr/>
          <a:lstStyle/>
          <a:p>
            <a:pPr>
              <a:spcAft>
                <a:spcPts val="1000"/>
              </a:spcAft>
            </a:pPr>
            <a:r>
              <a:rPr lang="en-US" b="1" dirty="0">
                <a:latin typeface="Times New Roman" pitchFamily="18" charset="0"/>
              </a:rPr>
              <a:t>Ask:</a:t>
            </a:r>
            <a:r>
              <a:rPr lang="en-US" dirty="0">
                <a:latin typeface="Times New Roman" pitchFamily="18" charset="0"/>
              </a:rPr>
              <a:t> Why do you need your hearing? Get a few responses then show them the answers on the screen. Explain each one:</a:t>
            </a:r>
          </a:p>
          <a:p>
            <a:pPr>
              <a:spcAft>
                <a:spcPts val="1000"/>
              </a:spcAft>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Communication: Hearing allows us to communicate with others </a:t>
            </a:r>
          </a:p>
          <a:p>
            <a:pPr marL="171450" indent="-171450">
              <a:spcAft>
                <a:spcPts val="1000"/>
              </a:spcAft>
              <a:buFont typeface="Arial" panose="020B0604020202020204" pitchFamily="34" charset="0"/>
              <a:buChar char="•"/>
            </a:pPr>
            <a:r>
              <a:rPr lang="en-US" dirty="0">
                <a:latin typeface="Times New Roman" pitchFamily="18" charset="0"/>
              </a:rPr>
              <a:t>Listen for danger: We learn different noises that mean danger – i.e., fire alarm tells you to get out of the building.</a:t>
            </a:r>
          </a:p>
          <a:p>
            <a:pPr marL="171450" indent="-171450">
              <a:spcAft>
                <a:spcPts val="1000"/>
              </a:spcAft>
              <a:buFont typeface="Arial" panose="020B0604020202020204" pitchFamily="34" charset="0"/>
              <a:buChar char="•"/>
            </a:pPr>
            <a:r>
              <a:rPr lang="en-US" dirty="0">
                <a:latin typeface="Times New Roman" pitchFamily="18" charset="0"/>
              </a:rPr>
              <a:t>Be aware of surroundings: We associate different sounds for different areas – i.e., outside you can hear birds chirping, on a busy street hear the cars go by.</a:t>
            </a:r>
          </a:p>
          <a:p>
            <a:pPr marL="171450" indent="-171450">
              <a:spcAft>
                <a:spcPts val="1000"/>
              </a:spcAft>
              <a:buFont typeface="Arial" panose="020B0604020202020204" pitchFamily="34" charset="0"/>
              <a:buChar char="•"/>
            </a:pPr>
            <a:r>
              <a:rPr lang="en-US" dirty="0">
                <a:latin typeface="Times New Roman" pitchFamily="18" charset="0"/>
              </a:rPr>
              <a:t>Enjoyment: People enjoy listening to music or outdoor sounds such as birds or waves at the beach </a:t>
            </a:r>
          </a:p>
        </p:txBody>
      </p:sp>
    </p:spTree>
    <p:extLst>
      <p:ext uri="{BB962C8B-B14F-4D97-AF65-F5344CB8AC3E}">
        <p14:creationId xmlns:p14="http://schemas.microsoft.com/office/powerpoint/2010/main" val="3441172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3</a:t>
            </a:r>
            <a:r>
              <a:rPr lang="en-US" b="1" u="sng" baseline="0" dirty="0"/>
              <a:t> Parts of the ear</a:t>
            </a:r>
          </a:p>
          <a:p>
            <a:pPr marL="171450" indent="-171450">
              <a:buFont typeface="Arial" panose="020B0604020202020204" pitchFamily="34" charset="0"/>
              <a:buChar char="•"/>
            </a:pPr>
            <a:r>
              <a:rPr lang="en-US" baseline="0" dirty="0"/>
              <a:t>Outer Ear - Collects sound waves and sends them to the eardrum.</a:t>
            </a:r>
          </a:p>
          <a:p>
            <a:pPr marL="171450" indent="-171450">
              <a:buFont typeface="Arial" panose="020B0604020202020204" pitchFamily="34" charset="0"/>
              <a:buChar char="•"/>
            </a:pPr>
            <a:r>
              <a:rPr lang="en-US" baseline="0" dirty="0"/>
              <a:t>Middle Ear - Air-filled space containing </a:t>
            </a:r>
            <a:r>
              <a:rPr lang="en-US" baseline="0" dirty="0" err="1"/>
              <a:t>ossicles</a:t>
            </a:r>
            <a:r>
              <a:rPr lang="en-US" baseline="0" dirty="0"/>
              <a:t>, the 3 smallest bones in the human body. </a:t>
            </a:r>
            <a:r>
              <a:rPr lang="en-US" baseline="0" dirty="0" err="1"/>
              <a:t>Ossicles</a:t>
            </a:r>
            <a:r>
              <a:rPr lang="en-US" baseline="0" dirty="0"/>
              <a:t> amplify and transmit sound vibrations to the inner ear.</a:t>
            </a:r>
          </a:p>
          <a:p>
            <a:pPr marL="171450" indent="-171450">
              <a:buFont typeface="Arial" panose="020B0604020202020204" pitchFamily="34" charset="0"/>
              <a:buChar char="•"/>
            </a:pPr>
            <a:r>
              <a:rPr lang="en-US" baseline="0" dirty="0"/>
              <a:t>Inner Ear- consists of the cochlea (snail shaped structure).  Has hair cells that receive the vibrations and send signal to auditory nerve, and then onto the temporal lobe where the brain interprets the signal.</a:t>
            </a:r>
          </a:p>
        </p:txBody>
      </p:sp>
      <p:sp>
        <p:nvSpPr>
          <p:cNvPr id="4" name="Slide Number Placeholder 3"/>
          <p:cNvSpPr>
            <a:spLocks noGrp="1"/>
          </p:cNvSpPr>
          <p:nvPr>
            <p:ph type="sldNum" sz="quarter" idx="10"/>
          </p:nvPr>
        </p:nvSpPr>
        <p:spPr/>
        <p:txBody>
          <a:bodyPr/>
          <a:lstStyle/>
          <a:p>
            <a:pPr>
              <a:defRPr/>
            </a:pPr>
            <a:fld id="{E88CD19B-46D3-43B7-9117-D973C33E202D}" type="slidenum">
              <a:rPr lang="en-US" smtClean="0"/>
              <a:pPr>
                <a:defRPr/>
              </a:pPr>
              <a:t>24</a:t>
            </a:fld>
            <a:endParaRPr lang="en-US"/>
          </a:p>
        </p:txBody>
      </p:sp>
    </p:spTree>
    <p:extLst>
      <p:ext uri="{BB962C8B-B14F-4D97-AF65-F5344CB8AC3E}">
        <p14:creationId xmlns:p14="http://schemas.microsoft.com/office/powerpoint/2010/main" val="1705714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solidFill>
            <a:srgbClr val="FFFFFF"/>
          </a:solidFill>
          <a:ln/>
        </p:spPr>
      </p:sp>
      <p:sp>
        <p:nvSpPr>
          <p:cNvPr id="184323" name="Rectangle 3"/>
          <p:cNvSpPr>
            <a:spLocks noGrp="1" noChangeArrowheads="1"/>
          </p:cNvSpPr>
          <p:nvPr>
            <p:ph type="body" idx="1"/>
          </p:nvPr>
        </p:nvSpPr>
        <p:spPr>
          <a:noFill/>
          <a:ln>
            <a:solidFill>
              <a:srgbClr val="000000"/>
            </a:solidFill>
          </a:ln>
        </p:spPr>
        <p:txBody>
          <a:bodyPr/>
          <a:lstStyle/>
          <a:p>
            <a:pPr>
              <a:spcAft>
                <a:spcPts val="1000"/>
              </a:spcAft>
            </a:pPr>
            <a:r>
              <a:rPr lang="en-US" b="1" dirty="0"/>
              <a:t>Q: Why is touch so important?</a:t>
            </a:r>
            <a:r>
              <a:rPr lang="en-US" b="1" baseline="0" dirty="0"/>
              <a:t> </a:t>
            </a:r>
            <a:endParaRPr lang="en-US" dirty="0">
              <a:latin typeface="Times New Roman" pitchFamily="18" charset="0"/>
            </a:endParaRPr>
          </a:p>
          <a:p>
            <a:r>
              <a:rPr lang="en-US" sz="1200" b="1" kern="1200" dirty="0">
                <a:solidFill>
                  <a:schemeClr val="tx1"/>
                </a:solidFill>
                <a:effectLst/>
                <a:latin typeface="Arial" charset="0"/>
                <a:ea typeface="MS PGothic" pitchFamily="34" charset="-128"/>
                <a:cs typeface="+mn-cs"/>
              </a:rPr>
              <a:t>A: </a:t>
            </a:r>
            <a:r>
              <a:rPr lang="en-US" sz="1200" kern="1200" dirty="0">
                <a:solidFill>
                  <a:schemeClr val="tx1"/>
                </a:solidFill>
                <a:effectLst/>
                <a:latin typeface="Arial" charset="0"/>
                <a:ea typeface="MS PGothic" pitchFamily="34" charset="-128"/>
                <a:cs typeface="+mn-cs"/>
              </a:rPr>
              <a:t>Touch is important because it allows you to feel comfort (e.g., a soft blanket), it can help you sense if something is dangerous (such as a hot doorknob), and lets you communicate with others (e.g., give someone a hug). </a:t>
            </a:r>
            <a:endParaRPr lang="en-CA" sz="1200" kern="1200" dirty="0">
              <a:solidFill>
                <a:schemeClr val="tx1"/>
              </a:solidFill>
              <a:effectLst/>
              <a:latin typeface="Arial" charset="0"/>
              <a:ea typeface="MS PGothic" pitchFamily="34" charset="-128"/>
              <a:cs typeface="+mn-cs"/>
            </a:endParaRPr>
          </a:p>
          <a:p>
            <a:pPr>
              <a:spcAft>
                <a:spcPts val="1000"/>
              </a:spcAft>
            </a:pPr>
            <a:endParaRPr lang="en-US" dirty="0">
              <a:latin typeface="Times New Roman" pitchFamily="18" charset="0"/>
            </a:endParaRPr>
          </a:p>
          <a:p>
            <a:pPr>
              <a:spcAft>
                <a:spcPts val="1000"/>
              </a:spcAft>
            </a:pPr>
            <a:endParaRPr lang="en-US" dirty="0">
              <a:latin typeface="Times New Roman" pitchFamily="18" charset="0"/>
            </a:endParaRPr>
          </a:p>
          <a:p>
            <a:pPr>
              <a:spcAft>
                <a:spcPts val="1000"/>
              </a:spcAft>
            </a:pPr>
            <a:r>
              <a:rPr lang="en-US" dirty="0">
                <a:latin typeface="Times New Roman" pitchFamily="18" charset="0"/>
              </a:rPr>
              <a:t>Ask the class if they know what are five ways we may be able to feel through touch and give examples.</a:t>
            </a:r>
          </a:p>
          <a:p>
            <a:pPr>
              <a:spcAft>
                <a:spcPts val="1000"/>
              </a:spcAft>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Pain (if something hurts) ex. Paper cut</a:t>
            </a:r>
          </a:p>
          <a:p>
            <a:pPr marL="171450" indent="-171450">
              <a:spcAft>
                <a:spcPts val="1000"/>
              </a:spcAft>
              <a:buFont typeface="Arial" panose="020B0604020202020204" pitchFamily="34" charset="0"/>
              <a:buChar char="•"/>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Temperature (hot or cold) ex. Touching a hot stove</a:t>
            </a:r>
          </a:p>
          <a:p>
            <a:pPr marL="171450" indent="-171450">
              <a:spcAft>
                <a:spcPts val="1000"/>
              </a:spcAft>
              <a:buFont typeface="Arial" panose="020B0604020202020204" pitchFamily="34" charset="0"/>
              <a:buChar char="•"/>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Pressure (soft or hard) ex. Getting a bear hug</a:t>
            </a:r>
          </a:p>
          <a:p>
            <a:pPr marL="171450" indent="-171450">
              <a:spcAft>
                <a:spcPts val="1000"/>
              </a:spcAft>
              <a:buFont typeface="Arial" panose="020B0604020202020204" pitchFamily="34" charset="0"/>
              <a:buChar char="•"/>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Vibration (like an earthquake or riding in a car)</a:t>
            </a:r>
          </a:p>
          <a:p>
            <a:pPr marL="171450" indent="-171450">
              <a:spcAft>
                <a:spcPts val="1000"/>
              </a:spcAft>
              <a:buFont typeface="Arial" panose="020B0604020202020204" pitchFamily="34" charset="0"/>
              <a:buChar char="•"/>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Proprioception (in the dark or if we can not see we still know where are hands or legs are in relation to our body) </a:t>
            </a: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124020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Q: What body part has the most sensory</a:t>
            </a:r>
            <a:r>
              <a:rPr lang="en-CA" b="1" baseline="0" dirty="0"/>
              <a:t> receptors?</a:t>
            </a:r>
          </a:p>
          <a:p>
            <a:r>
              <a:rPr lang="en-CA" b="1" baseline="0" dirty="0"/>
              <a:t>A:</a:t>
            </a:r>
            <a:r>
              <a:rPr lang="en-CA" b="0" baseline="0" dirty="0"/>
              <a:t> Hands, tongue and lips</a:t>
            </a:r>
          </a:p>
          <a:p>
            <a:endParaRPr lang="en-CA" b="0" baseline="0" dirty="0"/>
          </a:p>
          <a:p>
            <a:r>
              <a:rPr lang="en-US" sz="1200" kern="1200" dirty="0">
                <a:solidFill>
                  <a:schemeClr val="tx1"/>
                </a:solidFill>
                <a:effectLst/>
                <a:latin typeface="+mn-lt"/>
                <a:ea typeface="+mn-ea"/>
                <a:cs typeface="+mn-cs"/>
              </a:rPr>
              <a:t>The size of sensory receiving areas, relative to different body parts, is shown by the unusual proportions of the homunculus. A larger area in the brain means a greater sensitivity of that body part, relative to other body parts. Very sensitive areas of the skin, like fingers, have very high densities of receptors and closely packed neurons.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Looking at the homunculus, notice that the hands and fingertips are larger than the knees and forearm. The amount of brain devoted to each body part is important to determine how sensitive that body part is to touch. The more brain devoted to the function of a body part, the more sensitive it is. Use the homunculus slide to show that the fingers, mouth, tongue have a greater representation in the homunculus.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88CD19B-46D3-43B7-9117-D973C33E202D}" type="slidenum">
              <a:rPr lang="en-US" smtClean="0"/>
              <a:pPr>
                <a:defRPr/>
              </a:pPr>
              <a:t>26</a:t>
            </a:fld>
            <a:endParaRPr lang="en-US"/>
          </a:p>
        </p:txBody>
      </p:sp>
    </p:spTree>
    <p:extLst>
      <p:ext uri="{BB962C8B-B14F-4D97-AF65-F5344CB8AC3E}">
        <p14:creationId xmlns:p14="http://schemas.microsoft.com/office/powerpoint/2010/main" val="3730191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a:t>Based on all you’ve learned today, </a:t>
            </a:r>
            <a:r>
              <a:rPr lang="en-CA" b="1" dirty="0"/>
              <a:t>why is it important to protect your brain?</a:t>
            </a:r>
          </a:p>
          <a:p>
            <a:endParaRPr kumimoji="0" lang="en-CA" sz="3200" dirty="0">
              <a:latin typeface="+mn-lt"/>
              <a:cs typeface="Calibri"/>
            </a:endParaRPr>
          </a:p>
          <a:p>
            <a:pPr marL="457200" indent="-457200">
              <a:buFont typeface="Arial" panose="020B0604020202020204" pitchFamily="34" charset="0"/>
              <a:buChar char="•"/>
            </a:pPr>
            <a:r>
              <a:rPr kumimoji="0" lang="en-US" sz="3200" dirty="0">
                <a:latin typeface="+mn-lt"/>
                <a:cs typeface="Calibri"/>
              </a:rPr>
              <a:t>Smell</a:t>
            </a:r>
          </a:p>
          <a:p>
            <a:pPr marL="457200" indent="-457200">
              <a:buFont typeface="Arial" panose="020B0604020202020204" pitchFamily="34" charset="0"/>
              <a:buChar char="•"/>
            </a:pPr>
            <a:r>
              <a:rPr kumimoji="0" lang="en-US" sz="3200" dirty="0">
                <a:latin typeface="+mn-lt"/>
                <a:cs typeface="Calibri"/>
              </a:rPr>
              <a:t>Taste </a:t>
            </a:r>
          </a:p>
          <a:p>
            <a:pPr marL="457200" indent="-457200">
              <a:buFont typeface="Arial" panose="020B0604020202020204" pitchFamily="34" charset="0"/>
              <a:buChar char="•"/>
            </a:pPr>
            <a:r>
              <a:rPr kumimoji="0" lang="en-US" sz="3200" dirty="0">
                <a:latin typeface="+mn-lt"/>
                <a:cs typeface="Calibri"/>
              </a:rPr>
              <a:t>Vision</a:t>
            </a:r>
          </a:p>
          <a:p>
            <a:pPr marL="457200" indent="-457200">
              <a:buFont typeface="Arial" panose="020B0604020202020204" pitchFamily="34" charset="0"/>
              <a:buChar char="•"/>
            </a:pPr>
            <a:r>
              <a:rPr kumimoji="0" lang="en-US" sz="3200" dirty="0">
                <a:latin typeface="+mn-lt"/>
                <a:cs typeface="Calibri"/>
              </a:rPr>
              <a:t>Hearing </a:t>
            </a:r>
          </a:p>
          <a:p>
            <a:pPr marL="457200" indent="-457200">
              <a:buFont typeface="Arial" panose="020B0604020202020204" pitchFamily="34" charset="0"/>
              <a:buChar char="•"/>
            </a:pPr>
            <a:r>
              <a:rPr kumimoji="0" lang="en-US" sz="3200" dirty="0">
                <a:latin typeface="+mn-lt"/>
                <a:cs typeface="Calibri"/>
              </a:rPr>
              <a:t>Touch</a:t>
            </a:r>
          </a:p>
          <a:p>
            <a:endParaRPr lang="en-CA" baseline="0" dirty="0"/>
          </a:p>
          <a:p>
            <a:r>
              <a:rPr lang="en-US" dirty="0"/>
              <a:t>All our senses are interrelated, and our brain is like a computer it helps us</a:t>
            </a:r>
            <a:r>
              <a:rPr lang="en-US" baseline="0" dirty="0"/>
              <a:t> find the meaning of all our senses. For example, is there a sound that you really like and what does it make? Your senses mean something to you.</a:t>
            </a:r>
          </a:p>
          <a:p>
            <a:endParaRPr lang="en-CA"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charset="0"/>
                <a:ea typeface="MS PGothic" pitchFamily="34" charset="-128"/>
                <a:cs typeface="+mn-cs"/>
              </a:rPr>
              <a:t>How can you protect your brain?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S PGothic" pitchFamily="34" charset="-128"/>
                <a:cs typeface="+mn-cs"/>
              </a:rPr>
              <a:t>Wear a helmet, wear a seatbelt, look both ways before crossing the street, etc.</a:t>
            </a:r>
            <a:endParaRPr lang="en-CA" sz="1200" kern="1200" dirty="0">
              <a:solidFill>
                <a:schemeClr val="tx1"/>
              </a:solidFill>
              <a:effectLst/>
              <a:latin typeface="Arial" charset="0"/>
              <a:ea typeface="MS PGothic" pitchFamily="34" charset="-128"/>
              <a:cs typeface="+mn-cs"/>
            </a:endParaRPr>
          </a:p>
          <a:p>
            <a:endParaRPr lang="en-CA" baseline="0" dirty="0"/>
          </a:p>
        </p:txBody>
      </p:sp>
      <p:sp>
        <p:nvSpPr>
          <p:cNvPr id="4" name="Slide Number Placeholder 3"/>
          <p:cNvSpPr>
            <a:spLocks noGrp="1"/>
          </p:cNvSpPr>
          <p:nvPr>
            <p:ph type="sldNum" sz="quarter" idx="10"/>
          </p:nvPr>
        </p:nvSpPr>
        <p:spPr/>
        <p:txBody>
          <a:bodyPr/>
          <a:lstStyle/>
          <a:p>
            <a:pPr>
              <a:defRPr/>
            </a:pPr>
            <a:fld id="{E88CD19B-46D3-43B7-9117-D973C33E202D}" type="slidenum">
              <a:rPr lang="en-US" smtClean="0"/>
              <a:pPr>
                <a:defRPr/>
              </a:pPr>
              <a:t>27</a:t>
            </a:fld>
            <a:endParaRPr lang="en-US"/>
          </a:p>
        </p:txBody>
      </p:sp>
    </p:spTree>
    <p:extLst>
      <p:ext uri="{BB962C8B-B14F-4D97-AF65-F5344CB8AC3E}">
        <p14:creationId xmlns:p14="http://schemas.microsoft.com/office/powerpoint/2010/main" val="1942992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noFill/>
        </p:spPr>
        <p:txBody>
          <a:bodyPr/>
          <a:lstStyle/>
          <a:p>
            <a:fld id="{378B6A78-1849-4E3F-B003-01C1E3AF0F2B}" type="slidenum">
              <a:rPr lang="en-US" smtClean="0"/>
              <a:pPr/>
              <a:t>28</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dirty="0">
                <a:ea typeface="SimSun" pitchFamily="2" charset="-122"/>
              </a:rPr>
              <a:t>Ask for a volunteer to be a helmet model</a:t>
            </a:r>
          </a:p>
          <a:p>
            <a:endParaRPr lang="en-US" dirty="0">
              <a:ea typeface="SimSun" pitchFamily="2" charset="-122"/>
            </a:endParaRPr>
          </a:p>
          <a:p>
            <a:r>
              <a:rPr lang="en-US" dirty="0">
                <a:ea typeface="SimSun" pitchFamily="2" charset="-122"/>
              </a:rPr>
              <a:t> </a:t>
            </a:r>
            <a:r>
              <a:rPr lang="en-US" b="1" dirty="0">
                <a:ea typeface="SimSun" pitchFamily="2" charset="-122"/>
              </a:rPr>
              <a:t>Q:</a:t>
            </a:r>
            <a:r>
              <a:rPr lang="en-US" dirty="0">
                <a:ea typeface="SimSun" pitchFamily="2" charset="-122"/>
              </a:rPr>
              <a:t> Who knows the 2-V-1 rule for bicycle helmets?</a:t>
            </a:r>
          </a:p>
          <a:p>
            <a:endParaRPr lang="en-US" dirty="0">
              <a:ea typeface="SimSun" pitchFamily="2" charset="-122"/>
            </a:endParaRPr>
          </a:p>
          <a:p>
            <a:r>
              <a:rPr lang="en-US" u="sng" dirty="0">
                <a:ea typeface="SimSun" pitchFamily="2" charset="-122"/>
              </a:rPr>
              <a:t>Rule:</a:t>
            </a:r>
          </a:p>
          <a:p>
            <a:pPr marL="171450" indent="-171450">
              <a:buFont typeface="Arial" pitchFamily="34" charset="0"/>
              <a:buChar char="•"/>
            </a:pPr>
            <a:r>
              <a:rPr lang="en-US" dirty="0">
                <a:ea typeface="SimSun" pitchFamily="2" charset="-122"/>
              </a:rPr>
              <a:t>2 fingers above the eyebrows is where the helmet should start</a:t>
            </a:r>
          </a:p>
          <a:p>
            <a:pPr marL="171450" indent="-171450">
              <a:buFont typeface="Arial" pitchFamily="34" charset="0"/>
              <a:buChar char="•"/>
            </a:pPr>
            <a:r>
              <a:rPr lang="en-US" dirty="0">
                <a:latin typeface="Arial" charset="0"/>
                <a:ea typeface="SimSun" pitchFamily="2" charset="-122"/>
              </a:rPr>
              <a:t>V </a:t>
            </a:r>
            <a:r>
              <a:rPr lang="en-US" dirty="0">
                <a:ea typeface="SimSun" pitchFamily="2" charset="-122"/>
              </a:rPr>
              <a:t>– 2 fingers in a V under each earlobe representing the V strap that should fit snug under the ear</a:t>
            </a:r>
          </a:p>
          <a:p>
            <a:pPr marL="171450" indent="-171450">
              <a:buFont typeface="Arial" pitchFamily="34" charset="0"/>
              <a:buChar char="•"/>
            </a:pPr>
            <a:r>
              <a:rPr lang="en-US" dirty="0">
                <a:ea typeface="SimSun" pitchFamily="2" charset="-122"/>
              </a:rPr>
              <a:t>1 finger represents the amount of room between the chin strap and the chin.</a:t>
            </a:r>
          </a:p>
          <a:p>
            <a:endParaRPr lang="en-US" dirty="0">
              <a:ea typeface="SimSun" pitchFamily="2" charset="-122"/>
            </a:endParaRPr>
          </a:p>
          <a:p>
            <a:r>
              <a:rPr lang="en-US" b="1" dirty="0">
                <a:ea typeface="SimSun" pitchFamily="2" charset="-122"/>
              </a:rPr>
              <a:t>Demonstrate</a:t>
            </a:r>
            <a:r>
              <a:rPr lang="en-US" dirty="0">
                <a:ea typeface="SimSun" pitchFamily="2" charset="-122"/>
              </a:rPr>
              <a:t> each rule on the student as you go along</a:t>
            </a:r>
          </a:p>
          <a:p>
            <a:pPr marL="171450" indent="-171450">
              <a:buFont typeface="Arial" pitchFamily="34" charset="0"/>
              <a:buChar char="•"/>
            </a:pPr>
            <a:r>
              <a:rPr lang="en-US" dirty="0">
                <a:ea typeface="SimSun" pitchFamily="2" charset="-122"/>
              </a:rPr>
              <a:t>Have the rest of the students mimic the actions you</a:t>
            </a:r>
            <a:r>
              <a:rPr lang="en-US" baseline="0" dirty="0">
                <a:ea typeface="SimSun" pitchFamily="2" charset="-122"/>
              </a:rPr>
              <a:t> </a:t>
            </a:r>
            <a:r>
              <a:rPr lang="en-US" dirty="0">
                <a:ea typeface="SimSun" pitchFamily="2" charset="-122"/>
              </a:rPr>
              <a:t>just did so that everyone is involved. Then pick two volunteers and have one volunteer fit the other appropriately with the helmet and ask the whole class if it has been done right demonstrating the 2-V-1 rule again.</a:t>
            </a:r>
          </a:p>
          <a:p>
            <a:endParaRPr lang="en-US" dirty="0"/>
          </a:p>
          <a:p>
            <a:r>
              <a:rPr lang="en-US" dirty="0"/>
              <a:t>**Have the participants shout 2 – v</a:t>
            </a:r>
            <a:r>
              <a:rPr lang="en-US" baseline="0" dirty="0"/>
              <a:t> – 1 while doing the actions with you at least 3 times in a row.</a:t>
            </a:r>
            <a:endParaRPr lang="en-US" dirty="0"/>
          </a:p>
          <a:p>
            <a:endParaRPr lang="en-US" dirty="0"/>
          </a:p>
        </p:txBody>
      </p:sp>
    </p:spTree>
    <p:extLst>
      <p:ext uri="{BB962C8B-B14F-4D97-AF65-F5344CB8AC3E}">
        <p14:creationId xmlns:p14="http://schemas.microsoft.com/office/powerpoint/2010/main" val="226770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the participants. Thank the teacher or supervisor. </a:t>
            </a:r>
          </a:p>
          <a:p>
            <a:r>
              <a:rPr lang="en-US" dirty="0"/>
              <a:t>If you have giveaway materials, such as 2v1 bookmarks or concussion handouts, give them to the teacher or supervisor.</a:t>
            </a:r>
          </a:p>
        </p:txBody>
      </p:sp>
      <p:sp>
        <p:nvSpPr>
          <p:cNvPr id="4" name="Slide Number Placeholder 3"/>
          <p:cNvSpPr>
            <a:spLocks noGrp="1"/>
          </p:cNvSpPr>
          <p:nvPr>
            <p:ph type="sldNum" sz="quarter" idx="5"/>
          </p:nvPr>
        </p:nvSpPr>
        <p:spPr/>
        <p:txBody>
          <a:bodyPr/>
          <a:lstStyle/>
          <a:p>
            <a:fld id="{DBB6C3FA-8C6F-9341-953D-25FEE6722D22}" type="slidenum">
              <a:rPr lang="en-US" smtClean="0"/>
              <a:t>29</a:t>
            </a:fld>
            <a:endParaRPr lang="en-US"/>
          </a:p>
        </p:txBody>
      </p:sp>
    </p:spTree>
    <p:extLst>
      <p:ext uri="{BB962C8B-B14F-4D97-AF65-F5344CB8AC3E}">
        <p14:creationId xmlns:p14="http://schemas.microsoft.com/office/powerpoint/2010/main" val="47446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p:spPr>
        <p:txBody>
          <a:bodyPr/>
          <a:lstStyle/>
          <a:p>
            <a:fld id="{39E4556D-9B83-4FF6-9451-3D3133EAEE2B}" type="slidenum">
              <a:rPr lang="en-US" smtClean="0"/>
              <a:pPr/>
              <a:t>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S PGothic" pitchFamily="34" charset="-128"/>
                <a:cs typeface="+mn-cs"/>
              </a:rPr>
              <a:t>What is Parachute Brain Waves? Today we are going to learn about the brain, do some fun activities that will show you how important it is, and learn how to protect ourselves from injuries.</a:t>
            </a:r>
            <a:endParaRPr lang="en-US" dirty="0"/>
          </a:p>
        </p:txBody>
      </p:sp>
    </p:spTree>
    <p:extLst>
      <p:ext uri="{BB962C8B-B14F-4D97-AF65-F5344CB8AC3E}">
        <p14:creationId xmlns:p14="http://schemas.microsoft.com/office/powerpoint/2010/main" val="187412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p:spPr>
        <p:txBody>
          <a:bodyPr/>
          <a:lstStyle/>
          <a:p>
            <a:fld id="{EC6A8059-9E9B-493A-93ED-3398064A399C}" type="slidenum">
              <a:rPr lang="en-US" smtClean="0"/>
              <a:pPr/>
              <a:t>4</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Cells are the building blocks of our bodies.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Brains are made of 100 billion cells called neurons. </a:t>
            </a:r>
            <a:endParaRPr lang="en-CA"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other cell in the body has specialized signaling like neurons. Messages can be sent from the body to the brain, and from the brain to the body.</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Reinforce:</a:t>
            </a:r>
            <a:r>
              <a:rPr lang="en-US" sz="1200" kern="1200" dirty="0">
                <a:solidFill>
                  <a:schemeClr val="tx1"/>
                </a:solidFill>
                <a:effectLst/>
                <a:latin typeface="+mn-lt"/>
                <a:ea typeface="+mn-ea"/>
                <a:cs typeface="+mn-cs"/>
              </a:rPr>
              <a:t> If neurons get damaged, they do not repair themselves. It’s important to protect your neurons!</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8511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p:spPr>
        <p:txBody>
          <a:bodyPr/>
          <a:lstStyle/>
          <a:p>
            <a:fld id="{5ED2BB89-46C3-46E9-B74E-8FB913D85DA9}" type="slidenum">
              <a:rPr lang="en-US" smtClean="0"/>
              <a:pPr/>
              <a:t>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S PGothic" pitchFamily="34" charset="-128"/>
                <a:cs typeface="+mn-cs"/>
              </a:rPr>
              <a:t>The axon comes out of the soma (the </a:t>
            </a:r>
            <a:r>
              <a:rPr lang="en-US" sz="1200" kern="1200" dirty="0" err="1">
                <a:solidFill>
                  <a:schemeClr val="tx1"/>
                </a:solidFill>
                <a:effectLst/>
                <a:latin typeface="Arial" charset="0"/>
                <a:ea typeface="MS PGothic" pitchFamily="34" charset="-128"/>
                <a:cs typeface="+mn-cs"/>
              </a:rPr>
              <a:t>centre</a:t>
            </a:r>
            <a:r>
              <a:rPr lang="en-US" sz="1200" kern="1200" dirty="0">
                <a:solidFill>
                  <a:schemeClr val="tx1"/>
                </a:solidFill>
                <a:effectLst/>
                <a:latin typeface="Arial" charset="0"/>
                <a:ea typeface="MS PGothic" pitchFamily="34" charset="-128"/>
                <a:cs typeface="+mn-cs"/>
              </a:rPr>
              <a:t> of the neuron) to pass signals to other neurons.</a:t>
            </a:r>
            <a:r>
              <a:rPr lang="en-CA" dirty="0">
                <a:effectLst/>
              </a:rPr>
              <a:t> </a:t>
            </a:r>
            <a:endParaRPr lang="en-US" dirty="0"/>
          </a:p>
          <a:p>
            <a:r>
              <a:rPr lang="en-US" dirty="0"/>
              <a:t>The dendrite is the</a:t>
            </a:r>
            <a:r>
              <a:rPr lang="en-US" baseline="0" dirty="0"/>
              <a:t> part of the neuron that receives the message. It is part of the neuron that looks like a starfish.</a:t>
            </a:r>
          </a:p>
          <a:p>
            <a:endParaRPr lang="en-US" baseline="0" dirty="0"/>
          </a:p>
          <a:p>
            <a:r>
              <a:rPr lang="en-US" baseline="0" dirty="0"/>
              <a:t>Neurons line up like a chain. The brain sends a message to the first neuron, and that message is passed on from one neuron to the next down the chain until it reaches its destination.</a:t>
            </a:r>
            <a:endParaRPr lang="en-US" dirty="0"/>
          </a:p>
          <a:p>
            <a:endParaRPr lang="en-US" dirty="0"/>
          </a:p>
        </p:txBody>
      </p:sp>
    </p:spTree>
    <p:extLst>
      <p:ext uri="{BB962C8B-B14F-4D97-AF65-F5344CB8AC3E}">
        <p14:creationId xmlns:p14="http://schemas.microsoft.com/office/powerpoint/2010/main" val="38110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F0E439FC-F6F5-4AAA-B07F-E162A253FFA0}" type="slidenum">
              <a:rPr lang="en-US" smtClean="0"/>
              <a:pPr/>
              <a:t>6</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3000" dirty="0">
                <a:latin typeface="+mn-lt"/>
                <a:ea typeface="SimSun" pitchFamily="2" charset="-122"/>
                <a:cs typeface="Calibri"/>
              </a:rPr>
              <a:t>The brain has </a:t>
            </a:r>
            <a:r>
              <a:rPr lang="en-US" sz="3000" dirty="0">
                <a:solidFill>
                  <a:srgbClr val="FF0000"/>
                </a:solidFill>
                <a:effectLst>
                  <a:outerShdw blurRad="38100" dist="38100" dir="2700000" algn="tl">
                    <a:srgbClr val="000000">
                      <a:alpha val="43137"/>
                    </a:srgbClr>
                  </a:outerShdw>
                </a:effectLst>
                <a:latin typeface="+mn-lt"/>
                <a:ea typeface="SimSun" pitchFamily="2" charset="-122"/>
                <a:cs typeface="Calibri"/>
              </a:rPr>
              <a:t>4</a:t>
            </a:r>
            <a:r>
              <a:rPr lang="en-US" sz="3000" dirty="0">
                <a:latin typeface="+mn-lt"/>
                <a:ea typeface="SimSun" pitchFamily="2" charset="-122"/>
                <a:cs typeface="Calibri"/>
              </a:rPr>
              <a:t> important lobes: Frontal, Parietal, Temporal, Occipital. </a:t>
            </a:r>
            <a:endParaRPr lang="en-US" sz="3200" b="1" u="sng" dirty="0"/>
          </a:p>
          <a:p>
            <a:r>
              <a:rPr lang="en-US" sz="3200" kern="1200" dirty="0">
                <a:solidFill>
                  <a:schemeClr val="tx1"/>
                </a:solidFill>
                <a:effectLst/>
                <a:latin typeface="Arial" charset="0"/>
                <a:ea typeface="MS PGothic" pitchFamily="34" charset="-128"/>
                <a:cs typeface="+mn-cs"/>
              </a:rPr>
              <a:t>Each part of the brain plays an important role in our life.</a:t>
            </a:r>
            <a:r>
              <a:rPr lang="en-CA" sz="3200" dirty="0">
                <a:effectLst/>
              </a:rPr>
              <a:t> </a:t>
            </a:r>
            <a:endParaRPr lang="en-US" sz="3200" dirty="0"/>
          </a:p>
          <a:p>
            <a:pPr>
              <a:defRPr/>
            </a:pPr>
            <a:r>
              <a:rPr lang="en-US" sz="3000" dirty="0">
                <a:latin typeface="+mn-lt"/>
                <a:ea typeface="SimSun" pitchFamily="2" charset="-122"/>
                <a:cs typeface="Calibri"/>
              </a:rPr>
              <a:t>	</a:t>
            </a:r>
            <a:br>
              <a:rPr lang="en-US" sz="3000" dirty="0">
                <a:latin typeface="+mn-lt"/>
                <a:ea typeface="SimSun" pitchFamily="2" charset="-122"/>
                <a:cs typeface="Calibri"/>
              </a:rPr>
            </a:br>
            <a:r>
              <a:rPr lang="en-US" sz="3000" dirty="0">
                <a:latin typeface="+mn-lt"/>
                <a:ea typeface="SimSun" pitchFamily="2" charset="-122"/>
                <a:cs typeface="Calibri"/>
              </a:rPr>
              <a:t>Explain each lobe and show where it is on your head:</a:t>
            </a:r>
            <a:endParaRPr lang="en-US" b="1" u="sng" dirty="0"/>
          </a:p>
          <a:p>
            <a:r>
              <a:rPr lang="en-US" b="1" u="sng" dirty="0"/>
              <a:t>Frontal Lobe:</a:t>
            </a:r>
          </a:p>
          <a:p>
            <a:pPr marL="171450" indent="-171450">
              <a:buFont typeface="Arial" pitchFamily="34" charset="0"/>
              <a:buChar char="•"/>
            </a:pPr>
            <a:r>
              <a:rPr lang="en-US" b="0" u="none" baseline="0" dirty="0"/>
              <a:t>Allows you to </a:t>
            </a:r>
            <a:r>
              <a:rPr lang="en-US" b="1" u="none" baseline="0" dirty="0"/>
              <a:t>solve problems</a:t>
            </a:r>
            <a:r>
              <a:rPr lang="en-US" b="0" u="none" baseline="0" dirty="0"/>
              <a:t>, like a math problem</a:t>
            </a:r>
          </a:p>
          <a:p>
            <a:pPr marL="171450" indent="-171450">
              <a:buFont typeface="Arial" pitchFamily="34" charset="0"/>
              <a:buChar char="•"/>
            </a:pPr>
            <a:r>
              <a:rPr lang="en-US" b="0" u="none" baseline="0" dirty="0"/>
              <a:t>If damaged: unable to figure out your math homework</a:t>
            </a:r>
          </a:p>
          <a:p>
            <a:pPr marL="171450" indent="-171450">
              <a:buFont typeface="Arial" pitchFamily="34" charset="0"/>
              <a:buChar char="•"/>
            </a:pPr>
            <a:endParaRPr lang="en-US" b="0" u="none" baseline="0" dirty="0"/>
          </a:p>
          <a:p>
            <a:pPr marL="0" indent="0">
              <a:buFont typeface="Arial" pitchFamily="34" charset="0"/>
              <a:buNone/>
            </a:pPr>
            <a:r>
              <a:rPr lang="en-US" b="1" u="sng" baseline="0" dirty="0"/>
              <a:t>Parietal Lobe:</a:t>
            </a:r>
            <a:endParaRPr lang="en-US" b="0" u="none" baseline="0" dirty="0"/>
          </a:p>
          <a:p>
            <a:pPr marL="171450" indent="-171450">
              <a:buFont typeface="Arial" pitchFamily="34" charset="0"/>
              <a:buChar char="•"/>
            </a:pPr>
            <a:r>
              <a:rPr lang="en-US" b="0" u="none" baseline="0" dirty="0"/>
              <a:t>Tells you information about what you are </a:t>
            </a:r>
            <a:r>
              <a:rPr lang="en-US" b="1" u="none" baseline="0" dirty="0"/>
              <a:t>tasting and touching</a:t>
            </a:r>
            <a:r>
              <a:rPr lang="en-US" b="0" u="none" baseline="0" dirty="0"/>
              <a:t>, like if you taste something sweet or touch something cold.</a:t>
            </a:r>
          </a:p>
          <a:p>
            <a:pPr marL="171450" indent="-171450">
              <a:buFont typeface="Arial" pitchFamily="34" charset="0"/>
              <a:buChar char="•"/>
            </a:pPr>
            <a:r>
              <a:rPr lang="en-US" b="0" u="none" baseline="0" dirty="0"/>
              <a:t>If damaged: you wouldn’t realize if something was sweet or bitter</a:t>
            </a:r>
          </a:p>
          <a:p>
            <a:pPr marL="171450" indent="-171450">
              <a:buFont typeface="Arial" pitchFamily="34" charset="0"/>
              <a:buChar char="•"/>
            </a:pPr>
            <a:endParaRPr lang="en-US" b="0" u="none" baseline="0" dirty="0"/>
          </a:p>
          <a:p>
            <a:r>
              <a:rPr lang="en-US" b="1" u="sng" dirty="0">
                <a:ea typeface="SimSun" pitchFamily="2" charset="-122"/>
              </a:rPr>
              <a:t>Temporal Lobe</a:t>
            </a:r>
            <a:r>
              <a:rPr lang="en-US" u="sng" dirty="0">
                <a:ea typeface="SimSun" pitchFamily="2" charset="-122"/>
              </a:rPr>
              <a:t>:</a:t>
            </a:r>
          </a:p>
          <a:p>
            <a:pPr marL="171450" indent="-171450">
              <a:buFont typeface="Arial" pitchFamily="34" charset="0"/>
              <a:buChar char="•"/>
            </a:pPr>
            <a:r>
              <a:rPr lang="en-US" dirty="0">
                <a:ea typeface="SimSun" pitchFamily="2" charset="-122"/>
              </a:rPr>
              <a:t>Allows you to </a:t>
            </a:r>
            <a:r>
              <a:rPr lang="en-US" b="1" dirty="0">
                <a:ea typeface="SimSun" pitchFamily="2" charset="-122"/>
              </a:rPr>
              <a:t>hear and smell</a:t>
            </a:r>
          </a:p>
          <a:p>
            <a:pPr marL="171450" indent="-171450">
              <a:buFont typeface="Arial" pitchFamily="34" charset="0"/>
              <a:buChar char="•"/>
            </a:pPr>
            <a:r>
              <a:rPr lang="en-US" dirty="0">
                <a:ea typeface="SimSun" pitchFamily="2" charset="-122"/>
              </a:rPr>
              <a:t>If damaged:  you couldn’t hear a horn honking at you</a:t>
            </a:r>
            <a:r>
              <a:rPr lang="en-US" baseline="0" dirty="0">
                <a:ea typeface="SimSun" pitchFamily="2" charset="-122"/>
              </a:rPr>
              <a:t> when you are on a bike</a:t>
            </a:r>
            <a:endParaRPr lang="en-US" baseline="0" dirty="0">
              <a:latin typeface="Courier New" pitchFamily="49" charset="0"/>
              <a:ea typeface="SimSun" pitchFamily="2" charset="-122"/>
            </a:endParaRPr>
          </a:p>
          <a:p>
            <a:pPr marL="171450" indent="-171450">
              <a:buFont typeface="Arial" pitchFamily="34" charset="0"/>
              <a:buChar char="•"/>
            </a:pPr>
            <a:endParaRPr lang="en-US" b="1" u="sng" baseline="0" dirty="0">
              <a:latin typeface="Courier New" pitchFamily="49" charset="0"/>
              <a:ea typeface="SimSun" pitchFamily="2" charset="-122"/>
            </a:endParaRPr>
          </a:p>
          <a:p>
            <a:pPr marL="0" indent="0">
              <a:buFont typeface="Arial" pitchFamily="34" charset="0"/>
              <a:buNone/>
            </a:pPr>
            <a:r>
              <a:rPr lang="en-US" b="1" i="0" u="sng" dirty="0">
                <a:ea typeface="SimSun" pitchFamily="2" charset="-122"/>
              </a:rPr>
              <a:t>Occipital Lobe:</a:t>
            </a:r>
          </a:p>
          <a:p>
            <a:pPr marL="171450" indent="-171450">
              <a:buFont typeface="Arial" pitchFamily="34" charset="0"/>
              <a:buChar char="•"/>
            </a:pPr>
            <a:r>
              <a:rPr lang="en-US" b="0" u="none" dirty="0">
                <a:ea typeface="SimSun" pitchFamily="2" charset="-122"/>
              </a:rPr>
              <a:t>Controls your </a:t>
            </a:r>
            <a:r>
              <a:rPr lang="en-US" b="1" dirty="0">
                <a:solidFill>
                  <a:srgbClr val="00B0F0"/>
                </a:solidFill>
                <a:ea typeface="SimSun" pitchFamily="2" charset="-122"/>
              </a:rPr>
              <a:t>vision</a:t>
            </a:r>
          </a:p>
          <a:p>
            <a:pPr marL="171450" indent="-171450">
              <a:buFont typeface="Arial" pitchFamily="34" charset="0"/>
              <a:buChar char="•"/>
            </a:pPr>
            <a:r>
              <a:rPr lang="en-US" dirty="0">
                <a:ea typeface="SimSun" pitchFamily="2" charset="-122"/>
              </a:rPr>
              <a:t>If damaged: You could be blind</a:t>
            </a:r>
          </a:p>
          <a:p>
            <a:pPr marL="171450" indent="-171450">
              <a:buFont typeface="Arial" pitchFamily="34" charset="0"/>
              <a:buChar char="•"/>
            </a:pPr>
            <a:endParaRPr lang="en-US" dirty="0">
              <a:ea typeface="SimSun" pitchFamily="2" charset="-122"/>
            </a:endParaRPr>
          </a:p>
          <a:p>
            <a:r>
              <a:rPr lang="en-US" b="1" u="sng" dirty="0">
                <a:ea typeface="SimSun" pitchFamily="2" charset="-122"/>
              </a:rPr>
              <a:t>Cerebellum</a:t>
            </a:r>
            <a:r>
              <a:rPr lang="en-US" dirty="0">
                <a:ea typeface="SimSun" pitchFamily="2" charset="-122"/>
              </a:rPr>
              <a:t>:</a:t>
            </a:r>
          </a:p>
          <a:p>
            <a:pPr marL="171450" indent="-171450">
              <a:buFont typeface="Arial" pitchFamily="34" charset="0"/>
              <a:buChar char="•"/>
            </a:pPr>
            <a:r>
              <a:rPr lang="en-US" dirty="0">
                <a:ea typeface="SimSun" pitchFamily="2" charset="-122"/>
              </a:rPr>
              <a:t>an important part of brain but it is not one of the lobes</a:t>
            </a:r>
          </a:p>
          <a:p>
            <a:pPr marL="171450" indent="-171450">
              <a:buFont typeface="Arial" pitchFamily="34" charset="0"/>
              <a:buChar char="•"/>
            </a:pPr>
            <a:r>
              <a:rPr lang="en-US" dirty="0">
                <a:ea typeface="SimSun" pitchFamily="2" charset="-122"/>
              </a:rPr>
              <a:t>Important: </a:t>
            </a:r>
            <a:r>
              <a:rPr lang="en-US" b="1" dirty="0">
                <a:ea typeface="SimSun" pitchFamily="2" charset="-122"/>
              </a:rPr>
              <a:t>coordination </a:t>
            </a:r>
            <a:r>
              <a:rPr lang="en-US" dirty="0">
                <a:ea typeface="SimSun" pitchFamily="2" charset="-122"/>
              </a:rPr>
              <a:t>so we can play sports and keep balance on our bikes and skateboards. </a:t>
            </a:r>
          </a:p>
          <a:p>
            <a:pPr marL="171450" indent="-171450">
              <a:buFont typeface="Arial" pitchFamily="34" charset="0"/>
              <a:buChar char="•"/>
            </a:pPr>
            <a:r>
              <a:rPr lang="en-US" dirty="0">
                <a:ea typeface="SimSun" pitchFamily="2" charset="-122"/>
              </a:rPr>
              <a:t>Demonstrate coordination by putting a pen cap on a pen. You can do this when your cerebellum is healthy.</a:t>
            </a:r>
          </a:p>
          <a:p>
            <a:pPr marL="171450" indent="-171450">
              <a:buFont typeface="Arial" pitchFamily="34" charset="0"/>
              <a:buChar char="•"/>
            </a:pPr>
            <a:r>
              <a:rPr lang="en-US" dirty="0">
                <a:ea typeface="SimSun" pitchFamily="2" charset="-122"/>
              </a:rPr>
              <a:t>If damaged: lack coordination. It would be hard to put the pen cap on if your cerebellum was damaged.</a:t>
            </a:r>
          </a:p>
          <a:p>
            <a:pPr marL="0" indent="0">
              <a:buFont typeface="Arial" pitchFamily="34" charset="0"/>
              <a:buNone/>
            </a:pPr>
            <a:endParaRPr lang="en-US" b="1" u="sng" dirty="0"/>
          </a:p>
        </p:txBody>
      </p:sp>
    </p:spTree>
    <p:extLst>
      <p:ext uri="{BB962C8B-B14F-4D97-AF65-F5344CB8AC3E}">
        <p14:creationId xmlns:p14="http://schemas.microsoft.com/office/powerpoint/2010/main" val="17968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0FA4C9B5-3027-4A4B-A128-27CF8602D3AF}" type="slidenum">
              <a:rPr lang="en-US" smtClean="0"/>
              <a:pPr/>
              <a:t>7</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lvl="0">
              <a:spcBef>
                <a:spcPts val="1200"/>
              </a:spcBef>
              <a:spcAft>
                <a:spcPts val="300"/>
              </a:spcAft>
            </a:pPr>
            <a:r>
              <a:rPr lang="en-US" b="1" dirty="0"/>
              <a:t>So…Can we live without our lobes? (Yes put up your hand; no put up your hand) </a:t>
            </a:r>
          </a:p>
          <a:p>
            <a:pPr>
              <a:buFont typeface="Wingdings" pitchFamily="2" charset="2"/>
              <a:buChar char="à"/>
            </a:pPr>
            <a:r>
              <a:rPr lang="en-US" dirty="0">
                <a:ea typeface="SimSun" pitchFamily="2" charset="-122"/>
              </a:rPr>
              <a:t>Yes and No…</a:t>
            </a:r>
            <a:r>
              <a:rPr lang="en-US" baseline="0" dirty="0">
                <a:ea typeface="SimSun" pitchFamily="2" charset="-122"/>
              </a:rPr>
              <a:t> Life with a damaged lobe would just not be the same. If your occipital lobe is damaged, you could be blind even though your eyes are in perfect condition. The brain is where our perception of the world around us comes together.</a:t>
            </a:r>
          </a:p>
          <a:p>
            <a:pPr>
              <a:buFont typeface="Wingdings" pitchFamily="2" charset="2"/>
              <a:buChar char="à"/>
            </a:pPr>
            <a:endParaRPr lang="en-US" baseline="0" dirty="0">
              <a:ea typeface="SimSun" pitchFamily="2" charset="-122"/>
            </a:endParaRP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en-US" dirty="0">
                <a:ea typeface="SimSun" pitchFamily="2" charset="-122"/>
              </a:rPr>
              <a:t>It is AMAZING what our brains can do! It is so important to keep our brain safe!</a:t>
            </a:r>
            <a:br>
              <a:rPr lang="en-US" dirty="0">
                <a:ea typeface="SimSun" pitchFamily="2" charset="-122"/>
              </a:rPr>
            </a:br>
            <a:endParaRPr lang="en-US" dirty="0"/>
          </a:p>
          <a:p>
            <a:pPr>
              <a:buFont typeface="Wingdings" pitchFamily="2" charset="2"/>
              <a:buNone/>
            </a:pPr>
            <a:endParaRPr lang="en-US" baseline="0" dirty="0">
              <a:ea typeface="SimSun" pitchFamily="2" charset="-122"/>
            </a:endParaRPr>
          </a:p>
        </p:txBody>
      </p:sp>
    </p:spTree>
    <p:extLst>
      <p:ext uri="{BB962C8B-B14F-4D97-AF65-F5344CB8AC3E}">
        <p14:creationId xmlns:p14="http://schemas.microsoft.com/office/powerpoint/2010/main" val="352525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Q: Can someone tell me 2</a:t>
            </a:r>
            <a:r>
              <a:rPr lang="en-US" b="1" baseline="0" dirty="0"/>
              <a:t> of the 5 senses?</a:t>
            </a:r>
            <a:r>
              <a:rPr lang="en-US" b="0" baseline="0" dirty="0"/>
              <a:t> (Take 2 answers at a time, to allow more students to </a:t>
            </a:r>
            <a:r>
              <a:rPr lang="en-US" b="0" baseline="0" dirty="0" err="1"/>
              <a:t>participatein</a:t>
            </a:r>
            <a:r>
              <a:rPr lang="en-US" b="0" baseline="0" dirty="0"/>
              <a:t> the discussion)</a:t>
            </a:r>
          </a:p>
          <a:p>
            <a:r>
              <a:rPr lang="en-US" b="0" baseline="0" dirty="0"/>
              <a:t>A: Vision, touch, smell, taste, hearing</a:t>
            </a:r>
          </a:p>
          <a:p>
            <a:pPr marL="171450" indent="-171450">
              <a:buFontTx/>
              <a:buChar char="-"/>
            </a:pPr>
            <a:endParaRPr lang="en-US" b="0" baseline="0" dirty="0"/>
          </a:p>
          <a:p>
            <a:pPr marL="0" indent="0">
              <a:buFontTx/>
              <a:buNone/>
            </a:pPr>
            <a:r>
              <a:rPr lang="en-US" b="0" baseline="0" dirty="0"/>
              <a:t>We need our brain in order for our senses to work. If your brain is damaged your senses can be damaged. </a:t>
            </a:r>
          </a:p>
          <a:p>
            <a:pPr marL="0" indent="0">
              <a:buFontTx/>
              <a:buNone/>
            </a:pPr>
            <a:endParaRPr lang="en-US" b="0" baseline="0" dirty="0"/>
          </a:p>
          <a:p>
            <a:pPr marL="0" indent="0">
              <a:buFontTx/>
              <a:buNone/>
            </a:pPr>
            <a:r>
              <a:rPr lang="en-US" b="0" baseline="0" dirty="0"/>
              <a:t>Today we are going to talk about how we are going to protect our brain, which protects our senses. For example, like we’ve just discussed, if we damage our occipital lobe which controls our vision, we still have our eyes, but they don’t work.</a:t>
            </a:r>
            <a:endParaRPr lang="en-US" b="1" dirty="0"/>
          </a:p>
        </p:txBody>
      </p:sp>
      <p:sp>
        <p:nvSpPr>
          <p:cNvPr id="4" name="Slide Number Placeholder 3"/>
          <p:cNvSpPr>
            <a:spLocks noGrp="1"/>
          </p:cNvSpPr>
          <p:nvPr>
            <p:ph type="sldNum" sz="quarter" idx="10"/>
          </p:nvPr>
        </p:nvSpPr>
        <p:spPr/>
        <p:txBody>
          <a:bodyPr/>
          <a:lstStyle/>
          <a:p>
            <a:pPr>
              <a:defRPr/>
            </a:pPr>
            <a:fld id="{E88CD19B-46D3-43B7-9117-D973C33E202D}" type="slidenum">
              <a:rPr lang="en-US" smtClean="0"/>
              <a:pPr>
                <a:defRPr/>
              </a:pPr>
              <a:t>8</a:t>
            </a:fld>
            <a:endParaRPr lang="en-US"/>
          </a:p>
        </p:txBody>
      </p:sp>
    </p:spTree>
    <p:extLst>
      <p:ext uri="{BB962C8B-B14F-4D97-AF65-F5344CB8AC3E}">
        <p14:creationId xmlns:p14="http://schemas.microsoft.com/office/powerpoint/2010/main" val="198648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S PGothic" pitchFamily="34" charset="-128"/>
                <a:cs typeface="+mn-cs"/>
              </a:rPr>
              <a:t>Smell is important. Smell can help us know when there is danger (e.g., smelling a gas leak or when food has gone bad). We can also enjoy good smells, like cookies baking in the oven!</a:t>
            </a:r>
            <a:endParaRPr lang="en-CA" sz="1200" kern="1200" dirty="0">
              <a:solidFill>
                <a:schemeClr val="tx1"/>
              </a:solidFill>
              <a:effectLst/>
              <a:latin typeface="Arial" charset="0"/>
              <a:ea typeface="MS PGothic" pitchFamily="34" charset="-128"/>
              <a:cs typeface="+mn-cs"/>
            </a:endParaRPr>
          </a:p>
          <a:p>
            <a:pPr eaLnBrk="1" hangingPunct="1"/>
            <a:endParaRPr lang="en-US" dirty="0"/>
          </a:p>
          <a:p>
            <a:pPr eaLnBrk="1" hangingPunct="1"/>
            <a:r>
              <a:rPr lang="en-US" dirty="0"/>
              <a:t>How does it work?</a:t>
            </a:r>
          </a:p>
          <a:p>
            <a:pPr eaLnBrk="1" hangingPunct="1"/>
            <a:endParaRPr lang="en-US" dirty="0"/>
          </a:p>
          <a:p>
            <a:pPr eaLnBrk="1" hangingPunct="1"/>
            <a:r>
              <a:rPr lang="en-US" dirty="0"/>
              <a:t>Chemicals (odorants) are breathed in through our nose, and bind to special receptors. (Olfactory (smell) area)</a:t>
            </a:r>
          </a:p>
          <a:p>
            <a:pPr marL="0" marR="0" indent="0" algn="l" defTabSz="914400" rtl="0" eaLnBrk="1" fontAlgn="base" latinLnBrk="0" hangingPunct="1">
              <a:lnSpc>
                <a:spcPct val="100000"/>
              </a:lnSpc>
              <a:spcBef>
                <a:spcPct val="30000"/>
              </a:spcBef>
              <a:spcAft>
                <a:spcPct val="0"/>
              </a:spcAft>
              <a:buClrTx/>
              <a:buSzTx/>
              <a:buFontTx/>
              <a:buNone/>
              <a:tabLst/>
              <a:defRPr/>
            </a:pPr>
            <a:r>
              <a:rPr lang="en-CA" sz="1200" kern="1200" dirty="0">
                <a:solidFill>
                  <a:schemeClr val="tx1"/>
                </a:solidFill>
                <a:latin typeface="Arial" charset="0"/>
                <a:ea typeface="MS PGothic" pitchFamily="34" charset="-128"/>
                <a:cs typeface="+mn-cs"/>
              </a:rPr>
              <a:t>With our sense of smell we sample our environment for information. We are continuously testing the quality of the air we breathe, for potential dangers such as smoke from fires, or food and flowers.</a:t>
            </a:r>
            <a:endParaRPr lang="en-US" dirty="0"/>
          </a:p>
          <a:p>
            <a:pPr eaLnBrk="1" hangingPunct="1"/>
            <a:endParaRPr lang="en-US" dirty="0"/>
          </a:p>
          <a:p>
            <a:pPr eaLnBrk="1" hangingPunct="1"/>
            <a:r>
              <a:rPr lang="en-US" dirty="0"/>
              <a:t>It</a:t>
            </a:r>
            <a:r>
              <a:rPr lang="en-US" baseline="0" dirty="0"/>
              <a:t> is then sent to the </a:t>
            </a:r>
            <a:r>
              <a:rPr lang="en-US" b="1" baseline="0" dirty="0"/>
              <a:t>olfactory bulb </a:t>
            </a:r>
            <a:r>
              <a:rPr lang="en-US" baseline="0" dirty="0"/>
              <a:t>and into the </a:t>
            </a:r>
            <a:r>
              <a:rPr lang="en-US" b="1" baseline="0" dirty="0"/>
              <a:t>temporal lobe </a:t>
            </a:r>
            <a:r>
              <a:rPr lang="en-US" baseline="0" dirty="0"/>
              <a:t>of the brain. The brain translates the scent and we are able to tell what the scent is.</a:t>
            </a:r>
            <a:endParaRPr lang="en-US" dirty="0"/>
          </a:p>
          <a:p>
            <a:pPr eaLnBrk="1" hangingPunct="1"/>
            <a:r>
              <a:rPr lang="en-CA" dirty="0"/>
              <a:t>For</a:t>
            </a:r>
            <a:r>
              <a:rPr lang="en-CA" baseline="0" dirty="0"/>
              <a:t> example: fresh baked cookies  (ask the class for familiar smells)</a:t>
            </a:r>
          </a:p>
          <a:p>
            <a:pPr eaLnBrk="1" hangingPunct="1"/>
            <a:r>
              <a:rPr lang="en-CA" baseline="0" dirty="0"/>
              <a:t> </a:t>
            </a:r>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Question for participation</a:t>
            </a:r>
            <a:r>
              <a:rPr lang="en-CA" dirty="0"/>
              <a:t>: </a:t>
            </a:r>
            <a:r>
              <a:rPr lang="en-US" sz="1200" dirty="0">
                <a:latin typeface="+mn-lt"/>
                <a:cs typeface="Calibri"/>
              </a:rPr>
              <a:t>Can you think of a smell that reminds you of something? </a:t>
            </a:r>
            <a:r>
              <a:rPr lang="en-US" b="1" dirty="0"/>
              <a:t>The </a:t>
            </a:r>
            <a:r>
              <a:rPr lang="en-US" b="1" baseline="0" dirty="0"/>
              <a:t>systems involved in our sense of smell are linked to our memory.</a:t>
            </a:r>
            <a:endParaRPr lang="en-US" b="1" dirty="0"/>
          </a:p>
          <a:p>
            <a:pPr eaLnBrk="1" hangingPunct="1"/>
            <a:endParaRPr lang="en-CA" dirty="0"/>
          </a:p>
          <a:p>
            <a:pPr eaLnBrk="1" hangingPunct="1"/>
            <a:r>
              <a:rPr lang="en-CA" dirty="0"/>
              <a:t>If asked, the hippocampus is where short term memories are converted to long-term memories.</a:t>
            </a:r>
            <a:endParaRPr lang="en-US" dirty="0"/>
          </a:p>
          <a:p>
            <a:pPr eaLnBrk="1" hangingPunct="1"/>
            <a:r>
              <a:rPr lang="en-CA" dirty="0"/>
              <a:t>The parietal lob controls sense of smell, and temporal lobe helps you to remember what you are smelling. </a:t>
            </a:r>
          </a:p>
          <a:p>
            <a:pPr eaLnBrk="1" hangingPunct="1"/>
            <a:endParaRPr lang="en-CA" dirty="0"/>
          </a:p>
        </p:txBody>
      </p:sp>
      <p:sp>
        <p:nvSpPr>
          <p:cNvPr id="12800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47503C73-A434-47FD-BB0F-7788CDD625A0}" type="slidenum">
              <a:rPr lang="en-US" sz="1200"/>
              <a:pPr algn="r"/>
              <a:t>9</a:t>
            </a:fld>
            <a:endParaRPr lang="en-US" sz="1200"/>
          </a:p>
        </p:txBody>
      </p:sp>
    </p:spTree>
    <p:extLst>
      <p:ext uri="{BB962C8B-B14F-4D97-AF65-F5344CB8AC3E}">
        <p14:creationId xmlns:p14="http://schemas.microsoft.com/office/powerpoint/2010/main" val="361956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A6F2ED3E-B69F-D043-AE6B-17EF3B88EE0D}" type="datetimeFigureOut">
              <a:rPr lang="en-US" smtClean="0"/>
              <a:t>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335130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6F2ED3E-B69F-D043-AE6B-17EF3B88EE0D}" type="datetimeFigureOut">
              <a:rPr lang="en-US" smtClean="0"/>
              <a:t>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120058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6F2ED3E-B69F-D043-AE6B-17EF3B88EE0D}" type="datetimeFigureOut">
              <a:rPr lang="en-US" smtClean="0"/>
              <a:t>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15424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6F2ED3E-B69F-D043-AE6B-17EF3B88EE0D}" type="datetimeFigureOut">
              <a:rPr lang="en-US" smtClean="0"/>
              <a:t>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144798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A6F2ED3E-B69F-D043-AE6B-17EF3B88EE0D}" type="datetimeFigureOut">
              <a:rPr lang="en-US" smtClean="0"/>
              <a:t>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356697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A6F2ED3E-B69F-D043-AE6B-17EF3B88EE0D}" type="datetimeFigureOut">
              <a:rPr lang="en-US" smtClean="0"/>
              <a:t>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42347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A6F2ED3E-B69F-D043-AE6B-17EF3B88EE0D}" type="datetimeFigureOut">
              <a:rPr lang="en-US" smtClean="0"/>
              <a:t>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347053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A6F2ED3E-B69F-D043-AE6B-17EF3B88EE0D}" type="datetimeFigureOut">
              <a:rPr lang="en-US" smtClean="0"/>
              <a:t>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429458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lowchart: Manual Input 5">
            <a:extLst>
              <a:ext uri="{FF2B5EF4-FFF2-40B4-BE49-F238E27FC236}">
                <a16:creationId xmlns:a16="http://schemas.microsoft.com/office/drawing/2014/main" id="{B70CAE44-72FE-7446-B471-384EA86AC197}"/>
              </a:ext>
            </a:extLst>
          </p:cNvPr>
          <p:cNvSpPr/>
          <p:nvPr userDrawn="1"/>
        </p:nvSpPr>
        <p:spPr>
          <a:xfrm rot="10800000">
            <a:off x="457200" y="76201"/>
            <a:ext cx="8352928" cy="1752599"/>
          </a:xfrm>
          <a:prstGeom prst="flowChartManualInput">
            <a:avLst/>
          </a:prstGeom>
          <a:solidFill>
            <a:srgbClr val="B8D02C"/>
          </a:solidFill>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CA"/>
          </a:p>
        </p:txBody>
      </p:sp>
    </p:spTree>
    <p:extLst>
      <p:ext uri="{BB962C8B-B14F-4D97-AF65-F5344CB8AC3E}">
        <p14:creationId xmlns:p14="http://schemas.microsoft.com/office/powerpoint/2010/main" val="5807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A6F2ED3E-B69F-D043-AE6B-17EF3B88EE0D}" type="datetimeFigureOut">
              <a:rPr lang="en-US" smtClean="0"/>
              <a:t>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403855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A6F2ED3E-B69F-D043-AE6B-17EF3B88EE0D}" type="datetimeFigureOut">
              <a:rPr lang="en-US" smtClean="0"/>
              <a:t>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397070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2ED3E-B69F-D043-AE6B-17EF3B88EE0D}" type="datetimeFigureOut">
              <a:rPr lang="en-US" smtClean="0"/>
              <a:t>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12F52-87D0-A745-87C6-2983337B162E}" type="slidenum">
              <a:rPr lang="en-US" smtClean="0"/>
              <a:t>‹#›</a:t>
            </a:fld>
            <a:endParaRPr lang="en-US"/>
          </a:p>
        </p:txBody>
      </p:sp>
    </p:spTree>
    <p:extLst>
      <p:ext uri="{BB962C8B-B14F-4D97-AF65-F5344CB8AC3E}">
        <p14:creationId xmlns:p14="http://schemas.microsoft.com/office/powerpoint/2010/main" val="373348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3.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OLE_LINK1" TargetMode="External"/><Relationship Id="rId5" Type="http://schemas.openxmlformats.org/officeDocument/2006/relationships/image" Target="../media/image29.png"/><Relationship Id="rId4" Type="http://schemas.openxmlformats.org/officeDocument/2006/relationships/oleObject" Target="!OLE_LINK2" TargetMode="External"/><Relationship Id="rId9"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499D764-3C7F-7742-9139-70E064BBD8DF}"/>
              </a:ext>
            </a:extLst>
          </p:cNvPr>
          <p:cNvSpPr txBox="1">
            <a:spLocks noChangeArrowheads="1"/>
          </p:cNvSpPr>
          <p:nvPr/>
        </p:nvSpPr>
        <p:spPr>
          <a:xfrm>
            <a:off x="457200" y="248801"/>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err="1">
                <a:solidFill>
                  <a:schemeClr val="tx2">
                    <a:lumMod val="50000"/>
                  </a:schemeClr>
                </a:solidFill>
                <a:latin typeface="+mn-lt"/>
              </a:rPr>
              <a:t>Bienvenue</a:t>
            </a:r>
            <a:r>
              <a:rPr lang="en-US" sz="7200" dirty="0">
                <a:solidFill>
                  <a:schemeClr val="tx2">
                    <a:lumMod val="50000"/>
                  </a:schemeClr>
                </a:solidFill>
                <a:latin typeface="+mn-lt"/>
              </a:rPr>
              <a:t> </a:t>
            </a:r>
            <a:r>
              <a:rPr lang="en-US" sz="7200" dirty="0" err="1">
                <a:solidFill>
                  <a:schemeClr val="tx2">
                    <a:lumMod val="50000"/>
                  </a:schemeClr>
                </a:solidFill>
                <a:latin typeface="+mn-lt"/>
              </a:rPr>
              <a:t>à</a:t>
            </a:r>
            <a:endParaRPr lang="en-US" sz="7200" dirty="0">
              <a:solidFill>
                <a:schemeClr val="tx2">
                  <a:lumMod val="50000"/>
                </a:schemeClr>
              </a:solidFill>
              <a:effectLst>
                <a:outerShdw blurRad="38100" dist="38100" dir="2700000" algn="tl">
                  <a:srgbClr val="000000">
                    <a:alpha val="43137"/>
                  </a:srgbClr>
                </a:outerShdw>
              </a:effectLst>
              <a:latin typeface="+mn-lt"/>
            </a:endParaRPr>
          </a:p>
        </p:txBody>
      </p:sp>
      <p:sp>
        <p:nvSpPr>
          <p:cNvPr id="9" name="WordArt 1034">
            <a:extLst>
              <a:ext uri="{FF2B5EF4-FFF2-40B4-BE49-F238E27FC236}">
                <a16:creationId xmlns:a16="http://schemas.microsoft.com/office/drawing/2014/main" id="{9C8EE294-5130-8049-BEB7-4A49AE0873D2}"/>
              </a:ext>
            </a:extLst>
          </p:cNvPr>
          <p:cNvSpPr>
            <a:spLocks noChangeArrowheads="1" noChangeShapeType="1" noTextEdit="1"/>
          </p:cNvSpPr>
          <p:nvPr/>
        </p:nvSpPr>
        <p:spPr bwMode="auto">
          <a:xfrm>
            <a:off x="3048000" y="5562600"/>
            <a:ext cx="3257550" cy="1066800"/>
          </a:xfrm>
          <a:prstGeom prst="rect">
            <a:avLst/>
          </a:prstGeom>
        </p:spPr>
        <p:txBody>
          <a:bodyPr wrap="none" lIns="91430" tIns="45714" rIns="91430" bIns="45714" fromWordArt="1">
            <a:prstTxWarp prst="textCanDown">
              <a:avLst>
                <a:gd name="adj" fmla="val 33333"/>
              </a:avLst>
            </a:prstTxWarp>
          </a:bodyPr>
          <a:lstStyle/>
          <a:p>
            <a:pPr algn="ctr"/>
            <a:endParaRPr lang="en-CA" sz="3600" kern="10">
              <a:ln w="9525">
                <a:solidFill>
                  <a:schemeClr val="tx1"/>
                </a:solidFill>
                <a:round/>
                <a:headEnd/>
                <a:tailEnd/>
              </a:ln>
              <a:solidFill>
                <a:srgbClr val="FF0000"/>
              </a:solidFill>
              <a:latin typeface="Arial"/>
              <a:cs typeface="Arial"/>
            </a:endParaRPr>
          </a:p>
        </p:txBody>
      </p:sp>
      <p:pic>
        <p:nvPicPr>
          <p:cNvPr id="2" name="Picture 1">
            <a:extLst>
              <a:ext uri="{FF2B5EF4-FFF2-40B4-BE49-F238E27FC236}">
                <a16:creationId xmlns:a16="http://schemas.microsoft.com/office/drawing/2014/main" id="{09692F48-93BD-644C-8738-7D31FA091EF6}"/>
              </a:ext>
            </a:extLst>
          </p:cNvPr>
          <p:cNvPicPr>
            <a:picLocks noChangeAspect="1"/>
          </p:cNvPicPr>
          <p:nvPr/>
        </p:nvPicPr>
        <p:blipFill>
          <a:blip r:embed="rId3"/>
          <a:stretch>
            <a:fillRect/>
          </a:stretch>
        </p:blipFill>
        <p:spPr>
          <a:xfrm>
            <a:off x="4408227" y="1362643"/>
            <a:ext cx="4445297" cy="5789225"/>
          </a:xfrm>
          <a:prstGeom prst="rect">
            <a:avLst/>
          </a:prstGeom>
        </p:spPr>
      </p:pic>
      <p:pic>
        <p:nvPicPr>
          <p:cNvPr id="12" name="Picture 11">
            <a:extLst>
              <a:ext uri="{FF2B5EF4-FFF2-40B4-BE49-F238E27FC236}">
                <a16:creationId xmlns:a16="http://schemas.microsoft.com/office/drawing/2014/main" id="{CC393F81-4DE8-484C-9106-1A21FAB92E3C}"/>
              </a:ext>
            </a:extLst>
          </p:cNvPr>
          <p:cNvPicPr>
            <a:picLocks noChangeAspect="1"/>
          </p:cNvPicPr>
          <p:nvPr/>
        </p:nvPicPr>
        <p:blipFill>
          <a:blip r:embed="rId4"/>
          <a:stretch>
            <a:fillRect/>
          </a:stretch>
        </p:blipFill>
        <p:spPr>
          <a:xfrm>
            <a:off x="1509737" y="3020150"/>
            <a:ext cx="2610688" cy="2610688"/>
          </a:xfrm>
          <a:prstGeom prst="rect">
            <a:avLst/>
          </a:prstGeom>
        </p:spPr>
      </p:pic>
    </p:spTree>
    <p:extLst>
      <p:ext uri="{BB962C8B-B14F-4D97-AF65-F5344CB8AC3E}">
        <p14:creationId xmlns:p14="http://schemas.microsoft.com/office/powerpoint/2010/main" val="42298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C6DC6B64-DE3F-B344-B6BD-261FC7B370D7}"/>
              </a:ext>
            </a:extLst>
          </p:cNvPr>
          <p:cNvSpPr txBox="1">
            <a:spLocks noChangeArrowheads="1"/>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err="1"/>
              <a:t>Goût</a:t>
            </a:r>
            <a:endParaRPr lang="en-US" sz="7200" dirty="0"/>
          </a:p>
        </p:txBody>
      </p:sp>
      <p:grpSp>
        <p:nvGrpSpPr>
          <p:cNvPr id="23" name="Group 22">
            <a:extLst>
              <a:ext uri="{FF2B5EF4-FFF2-40B4-BE49-F238E27FC236}">
                <a16:creationId xmlns:a16="http://schemas.microsoft.com/office/drawing/2014/main" id="{CEAE1A9D-5DD9-9842-84A6-F92725ED15C0}"/>
              </a:ext>
            </a:extLst>
          </p:cNvPr>
          <p:cNvGrpSpPr/>
          <p:nvPr/>
        </p:nvGrpSpPr>
        <p:grpSpPr>
          <a:xfrm>
            <a:off x="657902" y="1828800"/>
            <a:ext cx="7828196" cy="5002887"/>
            <a:chOff x="457201" y="2133600"/>
            <a:chExt cx="7828196" cy="5002887"/>
          </a:xfrm>
        </p:grpSpPr>
        <p:pic>
          <p:nvPicPr>
            <p:cNvPr id="24" name="Picture 3" descr="TongueMap">
              <a:extLst>
                <a:ext uri="{FF2B5EF4-FFF2-40B4-BE49-F238E27FC236}">
                  <a16:creationId xmlns:a16="http://schemas.microsoft.com/office/drawing/2014/main" id="{C472C0C9-B046-834B-889C-56867011FD53}"/>
                </a:ext>
              </a:extLst>
            </p:cNvPr>
            <p:cNvPicPr>
              <a:picLocks noChangeAspect="1" noChangeArrowheads="1"/>
            </p:cNvPicPr>
            <p:nvPr/>
          </p:nvPicPr>
          <p:blipFill>
            <a:blip r:embed="rId3" cstate="print"/>
            <a:srcRect/>
            <a:stretch>
              <a:fillRect/>
            </a:stretch>
          </p:blipFill>
          <p:spPr bwMode="auto">
            <a:xfrm>
              <a:off x="2667000" y="2133600"/>
              <a:ext cx="3594100" cy="4318000"/>
            </a:xfrm>
            <a:prstGeom prst="rect">
              <a:avLst/>
            </a:prstGeom>
            <a:noFill/>
            <a:ln w="9525">
              <a:noFill/>
              <a:miter lim="800000"/>
              <a:headEnd/>
              <a:tailEnd/>
            </a:ln>
          </p:spPr>
        </p:pic>
        <p:sp>
          <p:nvSpPr>
            <p:cNvPr id="25" name="Text Box 5">
              <a:extLst>
                <a:ext uri="{FF2B5EF4-FFF2-40B4-BE49-F238E27FC236}">
                  <a16:creationId xmlns:a16="http://schemas.microsoft.com/office/drawing/2014/main" id="{4406A580-8632-354B-88C5-37EDC58C5426}"/>
                </a:ext>
              </a:extLst>
            </p:cNvPr>
            <p:cNvSpPr txBox="1">
              <a:spLocks noChangeArrowheads="1"/>
            </p:cNvSpPr>
            <p:nvPr/>
          </p:nvSpPr>
          <p:spPr bwMode="auto">
            <a:xfrm>
              <a:off x="457201" y="2651199"/>
              <a:ext cx="2514599" cy="2246757"/>
            </a:xfrm>
            <a:prstGeom prst="rect">
              <a:avLst/>
            </a:prstGeom>
            <a:solidFill>
              <a:schemeClr val="bg1"/>
            </a:solidFill>
            <a:ln w="9525">
              <a:noFill/>
              <a:miter lim="800000"/>
              <a:headEnd/>
              <a:tailEnd/>
            </a:ln>
          </p:spPr>
          <p:txBody>
            <a:bodyPr wrap="square" lIns="91430" tIns="45714" rIns="91430" bIns="45714">
              <a:spAutoFit/>
            </a:bodyPr>
            <a:lstStyle/>
            <a:p>
              <a:pPr algn="ctr">
                <a:spcBef>
                  <a:spcPct val="50000"/>
                </a:spcBef>
              </a:pPr>
              <a:r>
                <a:rPr lang="en-US" sz="2800" dirty="0">
                  <a:latin typeface="Calibri"/>
                  <a:cs typeface="Calibri"/>
                </a:rPr>
                <a:t>Il y a plus de </a:t>
              </a:r>
              <a:r>
                <a:rPr lang="en-US" sz="2800" dirty="0" err="1">
                  <a:latin typeface="Calibri"/>
                  <a:cs typeface="Calibri"/>
                </a:rPr>
                <a:t>papilles</a:t>
              </a:r>
              <a:r>
                <a:rPr lang="en-US" sz="2800" dirty="0">
                  <a:latin typeface="Calibri"/>
                  <a:cs typeface="Calibri"/>
                </a:rPr>
                <a:t> </a:t>
              </a:r>
              <a:r>
                <a:rPr lang="en-US" sz="2800" dirty="0" err="1">
                  <a:latin typeface="Calibri"/>
                  <a:cs typeface="Calibri"/>
                </a:rPr>
                <a:t>gustatives</a:t>
              </a:r>
              <a:r>
                <a:rPr lang="en-US" sz="2800" dirty="0">
                  <a:latin typeface="Calibri"/>
                  <a:cs typeface="Calibri"/>
                </a:rPr>
                <a:t> sur le bout de la langue.</a:t>
              </a:r>
            </a:p>
          </p:txBody>
        </p:sp>
        <p:sp>
          <p:nvSpPr>
            <p:cNvPr id="26" name="Line 6">
              <a:extLst>
                <a:ext uri="{FF2B5EF4-FFF2-40B4-BE49-F238E27FC236}">
                  <a16:creationId xmlns:a16="http://schemas.microsoft.com/office/drawing/2014/main" id="{56077D6F-40FF-094C-A99C-4F63816FAD5F}"/>
                </a:ext>
              </a:extLst>
            </p:cNvPr>
            <p:cNvSpPr>
              <a:spLocks noChangeShapeType="1"/>
            </p:cNvSpPr>
            <p:nvPr/>
          </p:nvSpPr>
          <p:spPr bwMode="auto">
            <a:xfrm>
              <a:off x="2362200" y="4495800"/>
              <a:ext cx="1752600" cy="1066800"/>
            </a:xfrm>
            <a:prstGeom prst="line">
              <a:avLst/>
            </a:prstGeom>
            <a:noFill/>
            <a:ln w="28575">
              <a:solidFill>
                <a:srgbClr val="FF6501"/>
              </a:solidFill>
              <a:round/>
              <a:headEnd/>
              <a:tailEnd type="triangle" w="med" len="med"/>
            </a:ln>
          </p:spPr>
          <p:txBody>
            <a:bodyPr lIns="91430" tIns="45714" rIns="91430" bIns="45714"/>
            <a:lstStyle/>
            <a:p>
              <a:endParaRPr lang="en-CA">
                <a:latin typeface="Calibri"/>
                <a:cs typeface="Calibri"/>
              </a:endParaRPr>
            </a:p>
          </p:txBody>
        </p:sp>
        <p:sp>
          <p:nvSpPr>
            <p:cNvPr id="27" name="Text Box 8">
              <a:extLst>
                <a:ext uri="{FF2B5EF4-FFF2-40B4-BE49-F238E27FC236}">
                  <a16:creationId xmlns:a16="http://schemas.microsoft.com/office/drawing/2014/main" id="{AB018C11-E19F-0D42-BE04-3368EE5D5DE9}"/>
                </a:ext>
              </a:extLst>
            </p:cNvPr>
            <p:cNvSpPr txBox="1">
              <a:spLocks noChangeArrowheads="1"/>
            </p:cNvSpPr>
            <p:nvPr/>
          </p:nvSpPr>
          <p:spPr bwMode="auto">
            <a:xfrm>
              <a:off x="5715000" y="4889730"/>
              <a:ext cx="2570397" cy="2246757"/>
            </a:xfrm>
            <a:prstGeom prst="rect">
              <a:avLst/>
            </a:prstGeom>
            <a:solidFill>
              <a:schemeClr val="bg1"/>
            </a:solidFill>
            <a:ln w="9525">
              <a:noFill/>
              <a:miter lim="800000"/>
              <a:headEnd/>
              <a:tailEnd/>
            </a:ln>
          </p:spPr>
          <p:txBody>
            <a:bodyPr wrap="square" lIns="91430" tIns="45714" rIns="91430" bIns="45714">
              <a:spAutoFit/>
            </a:bodyPr>
            <a:lstStyle/>
            <a:p>
              <a:pPr algn="ctr">
                <a:spcBef>
                  <a:spcPct val="50000"/>
                </a:spcBef>
              </a:pPr>
              <a:r>
                <a:rPr lang="en-US" sz="2800" dirty="0">
                  <a:latin typeface="Calibri"/>
                  <a:cs typeface="Calibri"/>
                </a:rPr>
                <a:t>Il y a </a:t>
              </a:r>
              <a:r>
                <a:rPr lang="en-US" sz="2800" dirty="0" err="1">
                  <a:latin typeface="Calibri"/>
                  <a:cs typeface="Calibri"/>
                </a:rPr>
                <a:t>moins</a:t>
              </a:r>
              <a:r>
                <a:rPr lang="en-US" sz="2800" dirty="0">
                  <a:latin typeface="Calibri"/>
                  <a:cs typeface="Calibri"/>
                </a:rPr>
                <a:t> de </a:t>
              </a:r>
              <a:r>
                <a:rPr lang="en-US" sz="2800" dirty="0" err="1">
                  <a:latin typeface="Calibri"/>
                  <a:cs typeface="Calibri"/>
                </a:rPr>
                <a:t>papilles</a:t>
              </a:r>
              <a:r>
                <a:rPr lang="en-US" sz="2800" dirty="0">
                  <a:latin typeface="Calibri"/>
                  <a:cs typeface="Calibri"/>
                </a:rPr>
                <a:t> </a:t>
              </a:r>
              <a:r>
                <a:rPr lang="en-US" sz="2800" dirty="0" err="1">
                  <a:latin typeface="Calibri"/>
                  <a:cs typeface="Calibri"/>
                </a:rPr>
                <a:t>gustatives</a:t>
              </a:r>
              <a:r>
                <a:rPr lang="en-US" sz="2800" dirty="0">
                  <a:latin typeface="Calibri"/>
                  <a:cs typeface="Calibri"/>
                </a:rPr>
                <a:t> </a:t>
              </a:r>
              <a:r>
                <a:rPr lang="en-US" sz="2800" dirty="0" err="1">
                  <a:latin typeface="Calibri"/>
                  <a:cs typeface="Calibri"/>
                </a:rPr>
                <a:t>à</a:t>
              </a:r>
              <a:r>
                <a:rPr lang="en-US" sz="2800" dirty="0">
                  <a:latin typeface="Calibri"/>
                  <a:cs typeface="Calibri"/>
                </a:rPr>
                <a:t> </a:t>
              </a:r>
              <a:r>
                <a:rPr lang="en-US" sz="2800" dirty="0" err="1">
                  <a:latin typeface="Calibri"/>
                  <a:cs typeface="Calibri"/>
                </a:rPr>
                <a:t>l’arrière</a:t>
              </a:r>
              <a:r>
                <a:rPr lang="en-US" sz="2800" dirty="0">
                  <a:latin typeface="Calibri"/>
                  <a:cs typeface="Calibri"/>
                </a:rPr>
                <a:t> de la langue.</a:t>
              </a:r>
            </a:p>
          </p:txBody>
        </p:sp>
        <p:sp>
          <p:nvSpPr>
            <p:cNvPr id="28" name="Line 9">
              <a:extLst>
                <a:ext uri="{FF2B5EF4-FFF2-40B4-BE49-F238E27FC236}">
                  <a16:creationId xmlns:a16="http://schemas.microsoft.com/office/drawing/2014/main" id="{CEA85D2A-6846-B64C-AD64-CF1966686C0A}"/>
                </a:ext>
              </a:extLst>
            </p:cNvPr>
            <p:cNvSpPr>
              <a:spLocks noChangeShapeType="1"/>
            </p:cNvSpPr>
            <p:nvPr/>
          </p:nvSpPr>
          <p:spPr bwMode="auto">
            <a:xfrm flipH="1" flipV="1">
              <a:off x="4612808" y="4200367"/>
              <a:ext cx="1711791" cy="613162"/>
            </a:xfrm>
            <a:prstGeom prst="line">
              <a:avLst/>
            </a:prstGeom>
            <a:noFill/>
            <a:ln w="28575">
              <a:solidFill>
                <a:srgbClr val="FF6501"/>
              </a:solidFill>
              <a:round/>
              <a:headEnd/>
              <a:tailEnd type="triangle" w="med" len="med"/>
            </a:ln>
          </p:spPr>
          <p:txBody>
            <a:bodyPr lIns="91430" tIns="45714" rIns="91430" bIns="45714"/>
            <a:lstStyle/>
            <a:p>
              <a:endParaRPr lang="en-CA">
                <a:latin typeface="Calibri"/>
                <a:cs typeface="Calibri"/>
              </a:endParaRPr>
            </a:p>
          </p:txBody>
        </p:sp>
      </p:grpSp>
    </p:spTree>
    <p:extLst>
      <p:ext uri="{BB962C8B-B14F-4D97-AF65-F5344CB8AC3E}">
        <p14:creationId xmlns:p14="http://schemas.microsoft.com/office/powerpoint/2010/main" val="191038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idx="4294967295"/>
          </p:nvPr>
        </p:nvSpPr>
        <p:spPr>
          <a:xfrm>
            <a:off x="457200" y="274638"/>
            <a:ext cx="8229600" cy="1143000"/>
          </a:xfrm>
        </p:spPr>
        <p:txBody>
          <a:bodyPr>
            <a:noAutofit/>
          </a:bodyPr>
          <a:lstStyle/>
          <a:p>
            <a:r>
              <a:rPr lang="en-US" sz="4000" dirty="0">
                <a:latin typeface="Calibri"/>
                <a:cs typeface="Calibri"/>
              </a:rPr>
              <a:t>Q : </a:t>
            </a:r>
            <a:r>
              <a:rPr lang="en-US" sz="4000" dirty="0" err="1">
                <a:latin typeface="Calibri"/>
                <a:cs typeface="Calibri"/>
              </a:rPr>
              <a:t>Quels</a:t>
            </a:r>
            <a:r>
              <a:rPr lang="en-US" sz="4000" dirty="0">
                <a:latin typeface="Calibri"/>
                <a:cs typeface="Calibri"/>
              </a:rPr>
              <a:t> </a:t>
            </a:r>
            <a:r>
              <a:rPr lang="en-US" sz="4000" dirty="0" err="1">
                <a:latin typeface="Calibri"/>
                <a:cs typeface="Calibri"/>
              </a:rPr>
              <a:t>sont</a:t>
            </a:r>
            <a:r>
              <a:rPr lang="en-US" sz="4000" dirty="0">
                <a:latin typeface="Calibri"/>
                <a:cs typeface="Calibri"/>
              </a:rPr>
              <a:t> les </a:t>
            </a:r>
            <a:r>
              <a:rPr lang="en-US" sz="4000" dirty="0" err="1">
                <a:latin typeface="Calibri"/>
                <a:cs typeface="Calibri"/>
              </a:rPr>
              <a:t>quatre</a:t>
            </a:r>
            <a:r>
              <a:rPr lang="en-US" sz="4000" dirty="0">
                <a:latin typeface="Calibri"/>
                <a:cs typeface="Calibri"/>
              </a:rPr>
              <a:t> types de </a:t>
            </a:r>
            <a:r>
              <a:rPr lang="en-US" sz="4000" dirty="0" err="1">
                <a:latin typeface="Calibri"/>
                <a:cs typeface="Calibri"/>
              </a:rPr>
              <a:t>saveurs</a:t>
            </a:r>
            <a:r>
              <a:rPr lang="en-US" sz="4000" dirty="0">
                <a:latin typeface="Calibri"/>
                <a:cs typeface="Calibri"/>
              </a:rPr>
              <a:t> ?</a:t>
            </a:r>
          </a:p>
        </p:txBody>
      </p:sp>
      <p:sp>
        <p:nvSpPr>
          <p:cNvPr id="2" name="Content Placeholder 1"/>
          <p:cNvSpPr>
            <a:spLocks noGrp="1"/>
          </p:cNvSpPr>
          <p:nvPr>
            <p:ph idx="4294967295"/>
          </p:nvPr>
        </p:nvSpPr>
        <p:spPr>
          <a:xfrm>
            <a:off x="0" y="2428875"/>
            <a:ext cx="1919288" cy="4068763"/>
          </a:xfrm>
          <a:solidFill>
            <a:schemeClr val="bg1"/>
          </a:solidFill>
        </p:spPr>
        <p:txBody>
          <a:bodyPr/>
          <a:lstStyle/>
          <a:p>
            <a:pPr marL="0" indent="0">
              <a:buNone/>
            </a:pPr>
            <a:r>
              <a:rPr lang="en-CA" dirty="0">
                <a:latin typeface="Calibri"/>
                <a:cs typeface="Calibri"/>
              </a:rPr>
              <a:t> </a:t>
            </a:r>
          </a:p>
        </p:txBody>
      </p:sp>
      <p:sp>
        <p:nvSpPr>
          <p:cNvPr id="5" name="TextBox 4"/>
          <p:cNvSpPr txBox="1">
            <a:spLocks noChangeArrowheads="1"/>
          </p:cNvSpPr>
          <p:nvPr/>
        </p:nvSpPr>
        <p:spPr bwMode="auto">
          <a:xfrm>
            <a:off x="1058650" y="3256537"/>
            <a:ext cx="2667000" cy="646319"/>
          </a:xfrm>
          <a:prstGeom prst="rect">
            <a:avLst/>
          </a:prstGeom>
          <a:noFill/>
          <a:ln w="9525">
            <a:noFill/>
            <a:miter lim="800000"/>
            <a:headEnd/>
            <a:tailEnd/>
          </a:ln>
        </p:spPr>
        <p:txBody>
          <a:bodyPr lIns="91430" tIns="45714" rIns="91430" bIns="45714">
            <a:spAutoFit/>
          </a:bodyPr>
          <a:lstStyle/>
          <a:p>
            <a:r>
              <a:rPr lang="en-US" sz="3600" dirty="0" err="1">
                <a:latin typeface="Calibri" panose="020F0502020204030204" pitchFamily="34" charset="0"/>
                <a:cs typeface="Calibri" panose="020F0502020204030204" pitchFamily="34" charset="0"/>
              </a:rPr>
              <a:t>Sucré</a:t>
            </a:r>
            <a:endParaRPr lang="en-US" sz="3600" dirty="0">
              <a:latin typeface="Calibri" panose="020F0502020204030204" pitchFamily="34" charset="0"/>
              <a:cs typeface="Calibri" panose="020F0502020204030204" pitchFamily="34" charset="0"/>
            </a:endParaRPr>
          </a:p>
        </p:txBody>
      </p:sp>
      <p:sp>
        <p:nvSpPr>
          <p:cNvPr id="7" name="TextBox 6"/>
          <p:cNvSpPr txBox="1">
            <a:spLocks noChangeArrowheads="1"/>
          </p:cNvSpPr>
          <p:nvPr/>
        </p:nvSpPr>
        <p:spPr bwMode="auto">
          <a:xfrm>
            <a:off x="1058650" y="3942337"/>
            <a:ext cx="1828800" cy="646319"/>
          </a:xfrm>
          <a:prstGeom prst="rect">
            <a:avLst/>
          </a:prstGeom>
          <a:noFill/>
          <a:ln w="9525">
            <a:noFill/>
            <a:miter lim="800000"/>
            <a:headEnd/>
            <a:tailEnd/>
          </a:ln>
        </p:spPr>
        <p:txBody>
          <a:bodyPr lIns="91430" tIns="45714" rIns="91430" bIns="45714">
            <a:spAutoFit/>
          </a:bodyPr>
          <a:lstStyle/>
          <a:p>
            <a:r>
              <a:rPr lang="en-US" sz="3600" dirty="0" err="1">
                <a:latin typeface="Calibri" panose="020F0502020204030204" pitchFamily="34" charset="0"/>
                <a:cs typeface="Calibri" panose="020F0502020204030204" pitchFamily="34" charset="0"/>
              </a:rPr>
              <a:t>Aigre</a:t>
            </a:r>
            <a:endParaRPr lang="en-US" sz="3600" dirty="0">
              <a:latin typeface="Calibri" panose="020F0502020204030204" pitchFamily="34" charset="0"/>
              <a:cs typeface="Calibri" panose="020F0502020204030204" pitchFamily="34" charset="0"/>
            </a:endParaRPr>
          </a:p>
        </p:txBody>
      </p:sp>
      <p:sp>
        <p:nvSpPr>
          <p:cNvPr id="9" name="TextBox 8"/>
          <p:cNvSpPr txBox="1">
            <a:spLocks noChangeArrowheads="1"/>
          </p:cNvSpPr>
          <p:nvPr/>
        </p:nvSpPr>
        <p:spPr bwMode="auto">
          <a:xfrm>
            <a:off x="1058650" y="4704337"/>
            <a:ext cx="1524000" cy="646319"/>
          </a:xfrm>
          <a:prstGeom prst="rect">
            <a:avLst/>
          </a:prstGeom>
          <a:noFill/>
          <a:ln w="9525">
            <a:noFill/>
            <a:miter lim="800000"/>
            <a:headEnd/>
            <a:tailEnd/>
          </a:ln>
        </p:spPr>
        <p:txBody>
          <a:bodyPr lIns="91430" tIns="45714" rIns="91430" bIns="45714">
            <a:spAutoFit/>
          </a:bodyPr>
          <a:lstStyle/>
          <a:p>
            <a:r>
              <a:rPr lang="en-US" sz="3600" dirty="0" err="1">
                <a:latin typeface="Calibri" panose="020F0502020204030204" pitchFamily="34" charset="0"/>
                <a:cs typeface="Calibri" panose="020F0502020204030204" pitchFamily="34" charset="0"/>
              </a:rPr>
              <a:t>Salé</a:t>
            </a:r>
            <a:endParaRPr lang="en-US" sz="3600" dirty="0">
              <a:latin typeface="Calibri" panose="020F0502020204030204" pitchFamily="34" charset="0"/>
              <a:cs typeface="Calibri" panose="020F0502020204030204" pitchFamily="34" charset="0"/>
            </a:endParaRPr>
          </a:p>
        </p:txBody>
      </p:sp>
      <p:sp>
        <p:nvSpPr>
          <p:cNvPr id="15" name="TextBox 14"/>
          <p:cNvSpPr txBox="1"/>
          <p:nvPr/>
        </p:nvSpPr>
        <p:spPr>
          <a:xfrm>
            <a:off x="1058649" y="2494537"/>
            <a:ext cx="1693505" cy="646319"/>
          </a:xfrm>
          <a:prstGeom prst="rect">
            <a:avLst/>
          </a:prstGeom>
          <a:noFill/>
        </p:spPr>
        <p:txBody>
          <a:bodyPr wrap="square" lIns="91430" tIns="45714" rIns="91430" bIns="45714" rtlCol="0">
            <a:spAutoFit/>
          </a:bodyPr>
          <a:lstStyle/>
          <a:p>
            <a:r>
              <a:rPr lang="en-CA" sz="3600" dirty="0">
                <a:latin typeface="Calibri" panose="020F0502020204030204" pitchFamily="34" charset="0"/>
                <a:cs typeface="Calibri" panose="020F0502020204030204" pitchFamily="34" charset="0"/>
              </a:rPr>
              <a:t>Amer</a:t>
            </a:r>
          </a:p>
        </p:txBody>
      </p:sp>
      <p:pic>
        <p:nvPicPr>
          <p:cNvPr id="4" name="Picture 3">
            <a:extLst>
              <a:ext uri="{FF2B5EF4-FFF2-40B4-BE49-F238E27FC236}">
                <a16:creationId xmlns:a16="http://schemas.microsoft.com/office/drawing/2014/main" id="{371E0BD4-D609-9C44-AA2C-60D34EFB3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056" y="4594707"/>
            <a:ext cx="2569298" cy="1635008"/>
          </a:xfrm>
          <a:prstGeom prst="rect">
            <a:avLst/>
          </a:prstGeom>
        </p:spPr>
      </p:pic>
      <p:pic>
        <p:nvPicPr>
          <p:cNvPr id="8" name="Picture 7">
            <a:extLst>
              <a:ext uri="{FF2B5EF4-FFF2-40B4-BE49-F238E27FC236}">
                <a16:creationId xmlns:a16="http://schemas.microsoft.com/office/drawing/2014/main" id="{B9DBB63B-FDD6-D845-A117-4739367985C5}"/>
              </a:ext>
            </a:extLst>
          </p:cNvPr>
          <p:cNvPicPr>
            <a:picLocks noChangeAspect="1"/>
          </p:cNvPicPr>
          <p:nvPr/>
        </p:nvPicPr>
        <p:blipFill rotWithShape="1">
          <a:blip r:embed="rId4">
            <a:extLst>
              <a:ext uri="{28A0092B-C50C-407E-A947-70E740481C1C}">
                <a14:useLocalDpi xmlns:a14="http://schemas.microsoft.com/office/drawing/2010/main" val="0"/>
              </a:ext>
            </a:extLst>
          </a:blip>
          <a:srcRect l="8824" t="4320" r="6868" b="6434"/>
          <a:stretch/>
        </p:blipFill>
        <p:spPr>
          <a:xfrm>
            <a:off x="3581399" y="2152796"/>
            <a:ext cx="1894835" cy="1916252"/>
          </a:xfrm>
          <a:prstGeom prst="rect">
            <a:avLst/>
          </a:prstGeom>
        </p:spPr>
      </p:pic>
      <p:pic>
        <p:nvPicPr>
          <p:cNvPr id="18" name="Picture 17">
            <a:extLst>
              <a:ext uri="{FF2B5EF4-FFF2-40B4-BE49-F238E27FC236}">
                <a16:creationId xmlns:a16="http://schemas.microsoft.com/office/drawing/2014/main" id="{64143463-AF58-6440-8E89-45CCDE391B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9508" y="4069048"/>
            <a:ext cx="2569298" cy="2569298"/>
          </a:xfrm>
          <a:prstGeom prst="rect">
            <a:avLst/>
          </a:prstGeom>
        </p:spPr>
      </p:pic>
      <p:pic>
        <p:nvPicPr>
          <p:cNvPr id="22" name="Picture 21">
            <a:extLst>
              <a:ext uri="{FF2B5EF4-FFF2-40B4-BE49-F238E27FC236}">
                <a16:creationId xmlns:a16="http://schemas.microsoft.com/office/drawing/2014/main" id="{B5596218-D7F4-9440-8FB0-41F7D9B42228}"/>
              </a:ext>
            </a:extLst>
          </p:cNvPr>
          <p:cNvPicPr>
            <a:picLocks noChangeAspect="1"/>
          </p:cNvPicPr>
          <p:nvPr/>
        </p:nvPicPr>
        <p:blipFill>
          <a:blip r:embed="rId6"/>
          <a:stretch>
            <a:fillRect/>
          </a:stretch>
        </p:blipFill>
        <p:spPr>
          <a:xfrm>
            <a:off x="6172200" y="2054508"/>
            <a:ext cx="1611517" cy="1965822"/>
          </a:xfrm>
          <a:prstGeom prst="rect">
            <a:avLst/>
          </a:prstGeom>
        </p:spPr>
      </p:pic>
    </p:spTree>
    <p:extLst>
      <p:ext uri="{BB962C8B-B14F-4D97-AF65-F5344CB8AC3E}">
        <p14:creationId xmlns:p14="http://schemas.microsoft.com/office/powerpoint/2010/main" val="6867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idx="4294967295"/>
          </p:nvPr>
        </p:nvSpPr>
        <p:spPr>
          <a:xfrm>
            <a:off x="228600" y="251148"/>
            <a:ext cx="8686800" cy="1143000"/>
          </a:xfrm>
        </p:spPr>
        <p:txBody>
          <a:bodyPr>
            <a:noAutofit/>
          </a:bodyPr>
          <a:lstStyle/>
          <a:p>
            <a:pPr eaLnBrk="1" hangingPunct="1"/>
            <a:r>
              <a:rPr lang="en-US" sz="7200" dirty="0"/>
              <a:t>Vision</a:t>
            </a:r>
            <a:endParaRPr lang="en-CA" sz="7200" dirty="0"/>
          </a:p>
        </p:txBody>
      </p:sp>
      <p:grpSp>
        <p:nvGrpSpPr>
          <p:cNvPr id="12" name="Group 11">
            <a:extLst>
              <a:ext uri="{FF2B5EF4-FFF2-40B4-BE49-F238E27FC236}">
                <a16:creationId xmlns:a16="http://schemas.microsoft.com/office/drawing/2014/main" id="{E61F4AEF-4A76-7B4F-8392-CD789267E673}"/>
              </a:ext>
            </a:extLst>
          </p:cNvPr>
          <p:cNvGrpSpPr/>
          <p:nvPr/>
        </p:nvGrpSpPr>
        <p:grpSpPr>
          <a:xfrm>
            <a:off x="0" y="1935146"/>
            <a:ext cx="4710023" cy="2726443"/>
            <a:chOff x="479865" y="2106943"/>
            <a:chExt cx="6858523" cy="3970124"/>
          </a:xfrm>
        </p:grpSpPr>
        <p:pic>
          <p:nvPicPr>
            <p:cNvPr id="13" name="Picture 12">
              <a:extLst>
                <a:ext uri="{FF2B5EF4-FFF2-40B4-BE49-F238E27FC236}">
                  <a16:creationId xmlns:a16="http://schemas.microsoft.com/office/drawing/2014/main" id="{D03EF854-B50D-6044-892B-DE59B5B608DC}"/>
                </a:ext>
              </a:extLst>
            </p:cNvPr>
            <p:cNvPicPr>
              <a:picLocks noChangeAspect="1"/>
            </p:cNvPicPr>
            <p:nvPr/>
          </p:nvPicPr>
          <p:blipFill rotWithShape="1">
            <a:blip r:embed="rId3">
              <a:extLst>
                <a:ext uri="{28A0092B-C50C-407E-A947-70E740481C1C}">
                  <a14:useLocalDpi xmlns:a14="http://schemas.microsoft.com/office/drawing/2010/main" val="0"/>
                </a:ext>
              </a:extLst>
            </a:blip>
            <a:srcRect l="18168" t="7447" r="13138" b="5797"/>
            <a:stretch/>
          </p:blipFill>
          <p:spPr>
            <a:xfrm>
              <a:off x="2819399" y="2106943"/>
              <a:ext cx="4518989" cy="3651157"/>
            </a:xfrm>
            <a:prstGeom prst="rect">
              <a:avLst/>
            </a:prstGeom>
          </p:spPr>
        </p:pic>
        <p:sp>
          <p:nvSpPr>
            <p:cNvPr id="14" name="TextBox 13">
              <a:extLst>
                <a:ext uri="{FF2B5EF4-FFF2-40B4-BE49-F238E27FC236}">
                  <a16:creationId xmlns:a16="http://schemas.microsoft.com/office/drawing/2014/main" id="{896B2562-E5AA-8D46-8A5F-86480FD0F6AE}"/>
                </a:ext>
              </a:extLst>
            </p:cNvPr>
            <p:cNvSpPr txBox="1"/>
            <p:nvPr/>
          </p:nvSpPr>
          <p:spPr>
            <a:xfrm>
              <a:off x="479865" y="3508377"/>
              <a:ext cx="2007841" cy="627438"/>
            </a:xfrm>
            <a:prstGeom prst="rect">
              <a:avLst/>
            </a:prstGeom>
            <a:solidFill>
              <a:schemeClr val="bg1"/>
            </a:solidFill>
            <a:ln w="3175">
              <a:noFill/>
            </a:ln>
          </p:spPr>
          <p:txBody>
            <a:bodyPr wrap="square" rtlCol="0">
              <a:spAutoFit/>
            </a:bodyPr>
            <a:lstStyle/>
            <a:p>
              <a:pPr algn="r"/>
              <a:r>
                <a:rPr lang="en-US" sz="2200" dirty="0" err="1">
                  <a:latin typeface="Calibri" panose="020F0502020204030204" pitchFamily="34" charset="0"/>
                  <a:cs typeface="Calibri" panose="020F0502020204030204" pitchFamily="34" charset="0"/>
                </a:rPr>
                <a:t>Paupière</a:t>
              </a:r>
              <a:endParaRPr lang="en-US" sz="2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3D017F1-3998-1F44-ACFC-F81088B21800}"/>
                </a:ext>
              </a:extLst>
            </p:cNvPr>
            <p:cNvSpPr txBox="1"/>
            <p:nvPr/>
          </p:nvSpPr>
          <p:spPr>
            <a:xfrm>
              <a:off x="1012821" y="4204648"/>
              <a:ext cx="1392566" cy="627438"/>
            </a:xfrm>
            <a:prstGeom prst="rect">
              <a:avLst/>
            </a:prstGeom>
            <a:solidFill>
              <a:schemeClr val="bg1"/>
            </a:solidFill>
            <a:ln>
              <a:noFill/>
            </a:ln>
          </p:spPr>
          <p:txBody>
            <a:bodyPr wrap="square" rtlCol="0">
              <a:spAutoFit/>
            </a:bodyPr>
            <a:lstStyle/>
            <a:p>
              <a:pPr algn="r"/>
              <a:r>
                <a:rPr lang="en-US" sz="2200" dirty="0" err="1">
                  <a:latin typeface="Calibri" panose="020F0502020204030204" pitchFamily="34" charset="0"/>
                  <a:cs typeface="Calibri" panose="020F0502020204030204" pitchFamily="34" charset="0"/>
                </a:rPr>
                <a:t>Pupille</a:t>
              </a:r>
              <a:endParaRPr lang="en-US" sz="2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3D883C0-EC35-F744-911C-C5608E6F3DEC}"/>
                </a:ext>
              </a:extLst>
            </p:cNvPr>
            <p:cNvSpPr txBox="1"/>
            <p:nvPr/>
          </p:nvSpPr>
          <p:spPr>
            <a:xfrm>
              <a:off x="496156" y="4931781"/>
              <a:ext cx="2188773" cy="627438"/>
            </a:xfrm>
            <a:prstGeom prst="rect">
              <a:avLst/>
            </a:prstGeom>
            <a:solidFill>
              <a:schemeClr val="bg1"/>
            </a:solidFill>
            <a:ln>
              <a:noFill/>
            </a:ln>
          </p:spPr>
          <p:txBody>
            <a:bodyPr wrap="square" rtlCol="0">
              <a:spAutoFit/>
            </a:bodyPr>
            <a:lstStyle/>
            <a:p>
              <a:pPr algn="r"/>
              <a:r>
                <a:rPr lang="en-US" sz="2200" dirty="0" err="1">
                  <a:latin typeface="Calibri" panose="020F0502020204030204" pitchFamily="34" charset="0"/>
                  <a:cs typeface="Calibri" panose="020F0502020204030204" pitchFamily="34" charset="0"/>
                </a:rPr>
                <a:t>Sclérotique</a:t>
              </a:r>
              <a:endParaRPr lang="en-US" sz="22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1E0023B-1B8E-8644-A873-FE088BB2A6A2}"/>
                </a:ext>
              </a:extLst>
            </p:cNvPr>
            <p:cNvSpPr txBox="1"/>
            <p:nvPr/>
          </p:nvSpPr>
          <p:spPr>
            <a:xfrm>
              <a:off x="1143000" y="5470089"/>
              <a:ext cx="1219199" cy="606978"/>
            </a:xfrm>
            <a:prstGeom prst="rect">
              <a:avLst/>
            </a:prstGeom>
            <a:solidFill>
              <a:schemeClr val="bg1"/>
            </a:solidFill>
            <a:ln>
              <a:noFill/>
            </a:ln>
          </p:spPr>
          <p:txBody>
            <a:bodyPr wrap="square" rtlCol="0">
              <a:spAutoFit/>
            </a:bodyPr>
            <a:lstStyle/>
            <a:p>
              <a:pPr algn="r"/>
              <a:r>
                <a:rPr lang="en-US" sz="2200" dirty="0">
                  <a:latin typeface="Calibri" panose="020F0502020204030204" pitchFamily="34" charset="0"/>
                  <a:cs typeface="Calibri" panose="020F0502020204030204" pitchFamily="34" charset="0"/>
                </a:rPr>
                <a:t>Iris</a:t>
              </a:r>
            </a:p>
          </p:txBody>
        </p:sp>
        <p:cxnSp>
          <p:nvCxnSpPr>
            <p:cNvPr id="18" name="Straight Connector 17">
              <a:extLst>
                <a:ext uri="{FF2B5EF4-FFF2-40B4-BE49-F238E27FC236}">
                  <a16:creationId xmlns:a16="http://schemas.microsoft.com/office/drawing/2014/main" id="{9B663765-6813-9F4D-B431-A232C9FA0168}"/>
                </a:ext>
              </a:extLst>
            </p:cNvPr>
            <p:cNvCxnSpPr>
              <a:cxnSpLocks/>
            </p:cNvCxnSpPr>
            <p:nvPr/>
          </p:nvCxnSpPr>
          <p:spPr>
            <a:xfrm flipH="1" flipV="1">
              <a:off x="2487706" y="3762144"/>
              <a:ext cx="1474694" cy="243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54F4C46-CD48-B347-AC72-5A60930304E1}"/>
                </a:ext>
              </a:extLst>
            </p:cNvPr>
            <p:cNvCxnSpPr>
              <a:cxnSpLocks/>
            </p:cNvCxnSpPr>
            <p:nvPr/>
          </p:nvCxnSpPr>
          <p:spPr>
            <a:xfrm flipH="1" flipV="1">
              <a:off x="2487706" y="4521715"/>
              <a:ext cx="28462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2926AE-A9CF-0945-9689-8D0A4E13141C}"/>
                </a:ext>
              </a:extLst>
            </p:cNvPr>
            <p:cNvCxnSpPr>
              <a:cxnSpLocks/>
            </p:cNvCxnSpPr>
            <p:nvPr/>
          </p:nvCxnSpPr>
          <p:spPr>
            <a:xfrm flipH="1">
              <a:off x="2514600" y="4764862"/>
              <a:ext cx="1872000" cy="340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F1F562-BD48-1443-B7FF-06F818D79409}"/>
                </a:ext>
              </a:extLst>
            </p:cNvPr>
            <p:cNvCxnSpPr>
              <a:cxnSpLocks/>
            </p:cNvCxnSpPr>
            <p:nvPr/>
          </p:nvCxnSpPr>
          <p:spPr>
            <a:xfrm flipH="1">
              <a:off x="2550459" y="4935131"/>
              <a:ext cx="2335306" cy="681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929603A-8E58-4B42-BD6E-1C41330C0994}"/>
              </a:ext>
            </a:extLst>
          </p:cNvPr>
          <p:cNvGrpSpPr/>
          <p:nvPr/>
        </p:nvGrpSpPr>
        <p:grpSpPr>
          <a:xfrm>
            <a:off x="4034362" y="4257631"/>
            <a:ext cx="5109638" cy="2389508"/>
            <a:chOff x="3875427" y="4243523"/>
            <a:chExt cx="5109638" cy="2389508"/>
          </a:xfrm>
        </p:grpSpPr>
        <p:pic>
          <p:nvPicPr>
            <p:cNvPr id="2" name="Picture 1">
              <a:extLst>
                <a:ext uri="{FF2B5EF4-FFF2-40B4-BE49-F238E27FC236}">
                  <a16:creationId xmlns:a16="http://schemas.microsoft.com/office/drawing/2014/main" id="{DB958ECD-1732-2B44-8645-173500B61598}"/>
                </a:ext>
              </a:extLst>
            </p:cNvPr>
            <p:cNvPicPr>
              <a:picLocks noChangeAspect="1"/>
            </p:cNvPicPr>
            <p:nvPr/>
          </p:nvPicPr>
          <p:blipFill>
            <a:blip r:embed="rId4"/>
            <a:stretch>
              <a:fillRect/>
            </a:stretch>
          </p:blipFill>
          <p:spPr>
            <a:xfrm>
              <a:off x="3875427" y="4243523"/>
              <a:ext cx="4485735" cy="2363329"/>
            </a:xfrm>
            <a:prstGeom prst="rect">
              <a:avLst/>
            </a:prstGeom>
          </p:spPr>
        </p:pic>
        <p:sp>
          <p:nvSpPr>
            <p:cNvPr id="3" name="TextBox 2">
              <a:extLst>
                <a:ext uri="{FF2B5EF4-FFF2-40B4-BE49-F238E27FC236}">
                  <a16:creationId xmlns:a16="http://schemas.microsoft.com/office/drawing/2014/main" id="{835AC04A-D2DB-284D-B305-526F1B2096F4}"/>
                </a:ext>
              </a:extLst>
            </p:cNvPr>
            <p:cNvSpPr txBox="1"/>
            <p:nvPr/>
          </p:nvSpPr>
          <p:spPr>
            <a:xfrm>
              <a:off x="6952891" y="4463032"/>
              <a:ext cx="1086927" cy="369332"/>
            </a:xfrm>
            <a:prstGeom prst="rect">
              <a:avLst/>
            </a:prstGeom>
            <a:solidFill>
              <a:schemeClr val="bg1"/>
            </a:solidFill>
          </p:spPr>
          <p:txBody>
            <a:bodyPr wrap="square" rtlCol="0">
              <a:spAutoFit/>
            </a:bodyPr>
            <a:lstStyle/>
            <a:p>
              <a:r>
                <a:rPr lang="en-US" dirty="0" err="1"/>
                <a:t>Rétine</a:t>
              </a:r>
              <a:endParaRPr lang="en-US" dirty="0"/>
            </a:p>
          </p:txBody>
        </p:sp>
        <p:sp>
          <p:nvSpPr>
            <p:cNvPr id="25" name="TextBox 24">
              <a:extLst>
                <a:ext uri="{FF2B5EF4-FFF2-40B4-BE49-F238E27FC236}">
                  <a16:creationId xmlns:a16="http://schemas.microsoft.com/office/drawing/2014/main" id="{DC4FF09D-23AA-5044-AF57-20D473E922C6}"/>
                </a:ext>
              </a:extLst>
            </p:cNvPr>
            <p:cNvSpPr txBox="1"/>
            <p:nvPr/>
          </p:nvSpPr>
          <p:spPr>
            <a:xfrm>
              <a:off x="6604959" y="6263699"/>
              <a:ext cx="1434859" cy="369332"/>
            </a:xfrm>
            <a:prstGeom prst="rect">
              <a:avLst/>
            </a:prstGeom>
            <a:solidFill>
              <a:schemeClr val="bg1"/>
            </a:solidFill>
          </p:spPr>
          <p:txBody>
            <a:bodyPr wrap="square" rtlCol="0">
              <a:spAutoFit/>
            </a:bodyPr>
            <a:lstStyle/>
            <a:p>
              <a:r>
                <a:rPr lang="en-US" dirty="0"/>
                <a:t>Nerf </a:t>
              </a:r>
              <a:r>
                <a:rPr lang="en-US" dirty="0" err="1"/>
                <a:t>optique</a:t>
              </a:r>
              <a:endParaRPr lang="en-US" dirty="0"/>
            </a:p>
          </p:txBody>
        </p:sp>
        <p:sp>
          <p:nvSpPr>
            <p:cNvPr id="26" name="TextBox 25">
              <a:extLst>
                <a:ext uri="{FF2B5EF4-FFF2-40B4-BE49-F238E27FC236}">
                  <a16:creationId xmlns:a16="http://schemas.microsoft.com/office/drawing/2014/main" id="{EE836B18-3015-DD48-8064-34BD16723A3E}"/>
                </a:ext>
              </a:extLst>
            </p:cNvPr>
            <p:cNvSpPr txBox="1"/>
            <p:nvPr/>
          </p:nvSpPr>
          <p:spPr>
            <a:xfrm>
              <a:off x="7322388" y="5178699"/>
              <a:ext cx="1662677" cy="369332"/>
            </a:xfrm>
            <a:prstGeom prst="rect">
              <a:avLst/>
            </a:prstGeom>
            <a:solidFill>
              <a:schemeClr val="bg1"/>
            </a:solidFill>
          </p:spPr>
          <p:txBody>
            <a:bodyPr wrap="square" rtlCol="0">
              <a:spAutoFit/>
            </a:bodyPr>
            <a:lstStyle/>
            <a:p>
              <a:r>
                <a:rPr lang="en-US" dirty="0" err="1"/>
                <a:t>Tâche</a:t>
              </a:r>
              <a:r>
                <a:rPr lang="en-US" dirty="0"/>
                <a:t> </a:t>
              </a:r>
              <a:r>
                <a:rPr lang="en-US" dirty="0" err="1"/>
                <a:t>aveugle</a:t>
              </a:r>
              <a:endParaRPr lang="en-US" dirty="0"/>
            </a:p>
          </p:txBody>
        </p:sp>
      </p:grpSp>
    </p:spTree>
    <p:extLst>
      <p:ext uri="{BB962C8B-B14F-4D97-AF65-F5344CB8AC3E}">
        <p14:creationId xmlns:p14="http://schemas.microsoft.com/office/powerpoint/2010/main" val="406337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5"/>
          <p:cNvSpPr/>
          <p:nvPr/>
        </p:nvSpPr>
        <p:spPr>
          <a:xfrm rot="10800000">
            <a:off x="457200" y="76201"/>
            <a:ext cx="8352928" cy="1752599"/>
          </a:xfrm>
          <a:prstGeom prst="flowChartManualInput">
            <a:avLst/>
          </a:prstGeom>
          <a:solidFill>
            <a:srgbClr val="B8D02C"/>
          </a:solidFill>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CA"/>
          </a:p>
        </p:txBody>
      </p:sp>
      <p:sp>
        <p:nvSpPr>
          <p:cNvPr id="56322" name="Title 1"/>
          <p:cNvSpPr>
            <a:spLocks noGrp="1"/>
          </p:cNvSpPr>
          <p:nvPr>
            <p:ph type="title" idx="4294967295"/>
          </p:nvPr>
        </p:nvSpPr>
        <p:spPr>
          <a:xfrm>
            <a:off x="457200" y="274638"/>
            <a:ext cx="8229600" cy="1143000"/>
          </a:xfrm>
        </p:spPr>
        <p:txBody>
          <a:bodyPr>
            <a:noAutofit/>
          </a:bodyPr>
          <a:lstStyle/>
          <a:p>
            <a:pPr eaLnBrk="1" hangingPunct="1"/>
            <a:r>
              <a:rPr lang="en-US" sz="7200" dirty="0" err="1">
                <a:solidFill>
                  <a:srgbClr val="000000"/>
                </a:solidFill>
                <a:effectLst>
                  <a:outerShdw blurRad="38100" dist="38100" dir="2700000" algn="tl">
                    <a:srgbClr val="000000">
                      <a:alpha val="43137"/>
                    </a:srgbClr>
                  </a:outerShdw>
                </a:effectLst>
                <a:latin typeface="Calibri"/>
                <a:cs typeface="Calibri"/>
              </a:rPr>
              <a:t>Bâtonnets</a:t>
            </a:r>
            <a:r>
              <a:rPr lang="en-US" sz="7200" dirty="0">
                <a:solidFill>
                  <a:srgbClr val="000000"/>
                </a:solidFill>
                <a:effectLst>
                  <a:outerShdw blurRad="38100" dist="38100" dir="2700000" algn="tl">
                    <a:srgbClr val="000000">
                      <a:alpha val="43137"/>
                    </a:srgbClr>
                  </a:outerShdw>
                </a:effectLst>
                <a:latin typeface="Calibri"/>
                <a:cs typeface="Calibri"/>
              </a:rPr>
              <a:t> et </a:t>
            </a:r>
            <a:r>
              <a:rPr lang="en-US" sz="7200" dirty="0" err="1">
                <a:solidFill>
                  <a:srgbClr val="000000"/>
                </a:solidFill>
                <a:effectLst>
                  <a:outerShdw blurRad="38100" dist="38100" dir="2700000" algn="tl">
                    <a:srgbClr val="000000">
                      <a:alpha val="43137"/>
                    </a:srgbClr>
                  </a:outerShdw>
                </a:effectLst>
                <a:latin typeface="Calibri"/>
                <a:cs typeface="Calibri"/>
              </a:rPr>
              <a:t>Cônes</a:t>
            </a:r>
            <a:endParaRPr lang="en-US" sz="7200" dirty="0">
              <a:solidFill>
                <a:srgbClr val="000000"/>
              </a:solidFill>
              <a:effectLst>
                <a:outerShdw blurRad="38100" dist="38100" dir="2700000" algn="tl">
                  <a:srgbClr val="000000">
                    <a:alpha val="43137"/>
                  </a:srgbClr>
                </a:outerShdw>
              </a:effectLst>
              <a:latin typeface="Calibri"/>
              <a:cs typeface="Calibri"/>
            </a:endParaRPr>
          </a:p>
        </p:txBody>
      </p:sp>
      <p:pic>
        <p:nvPicPr>
          <p:cNvPr id="3" name="Picture 2">
            <a:extLst>
              <a:ext uri="{FF2B5EF4-FFF2-40B4-BE49-F238E27FC236}">
                <a16:creationId xmlns:a16="http://schemas.microsoft.com/office/drawing/2014/main" id="{76818C51-1FAD-0E4B-8C81-BF70A33274A9}"/>
              </a:ext>
            </a:extLst>
          </p:cNvPr>
          <p:cNvPicPr>
            <a:picLocks noChangeAspect="1"/>
          </p:cNvPicPr>
          <p:nvPr/>
        </p:nvPicPr>
        <p:blipFill>
          <a:blip r:embed="rId3"/>
          <a:stretch>
            <a:fillRect/>
          </a:stretch>
        </p:blipFill>
        <p:spPr>
          <a:xfrm>
            <a:off x="3054350" y="2089150"/>
            <a:ext cx="3035300" cy="2679700"/>
          </a:xfrm>
          <a:prstGeom prst="rect">
            <a:avLst/>
          </a:prstGeom>
        </p:spPr>
      </p:pic>
      <p:pic>
        <p:nvPicPr>
          <p:cNvPr id="5" name="Picture 4">
            <a:extLst>
              <a:ext uri="{FF2B5EF4-FFF2-40B4-BE49-F238E27FC236}">
                <a16:creationId xmlns:a16="http://schemas.microsoft.com/office/drawing/2014/main" id="{F6308E7E-9867-B144-81B7-51D4E4B620B9}"/>
              </a:ext>
            </a:extLst>
          </p:cNvPr>
          <p:cNvPicPr>
            <a:picLocks noChangeAspect="1"/>
          </p:cNvPicPr>
          <p:nvPr/>
        </p:nvPicPr>
        <p:blipFill rotWithShape="1">
          <a:blip r:embed="rId4"/>
          <a:srcRect b="3116"/>
          <a:stretch/>
        </p:blipFill>
        <p:spPr>
          <a:xfrm>
            <a:off x="1003300" y="2067702"/>
            <a:ext cx="7137400" cy="4515660"/>
          </a:xfrm>
          <a:prstGeom prst="rect">
            <a:avLst/>
          </a:prstGeom>
        </p:spPr>
      </p:pic>
    </p:spTree>
    <p:extLst>
      <p:ext uri="{BB962C8B-B14F-4D97-AF65-F5344CB8AC3E}">
        <p14:creationId xmlns:p14="http://schemas.microsoft.com/office/powerpoint/2010/main" val="231321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3" name="Title 8"/>
          <p:cNvSpPr>
            <a:spLocks noGrp="1"/>
          </p:cNvSpPr>
          <p:nvPr>
            <p:ph type="title" idx="4294967295"/>
          </p:nvPr>
        </p:nvSpPr>
        <p:spPr>
          <a:xfrm>
            <a:off x="628650" y="365125"/>
            <a:ext cx="7886700" cy="1325563"/>
          </a:xfrm>
        </p:spPr>
        <p:txBody>
          <a:bodyPr vert="horz" lIns="91440" tIns="45720" rIns="91440" bIns="45720" rtlCol="0" anchor="ctr">
            <a:normAutofit/>
          </a:bodyPr>
          <a:lstStyle/>
          <a:p>
            <a:pPr defTabSz="914400">
              <a:lnSpc>
                <a:spcPct val="90000"/>
              </a:lnSpc>
            </a:pPr>
            <a:r>
              <a:rPr lang="en-US" sz="7200" dirty="0" err="1"/>
              <a:t>Activité</a:t>
            </a:r>
            <a:r>
              <a:rPr lang="en-US" sz="7200" dirty="0"/>
              <a:t> </a:t>
            </a:r>
            <a:r>
              <a:rPr lang="en-US" sz="7200" kern="1200" dirty="0">
                <a:solidFill>
                  <a:schemeClr val="tx1"/>
                </a:solidFill>
                <a:latin typeface="+mj-lt"/>
                <a:ea typeface="+mj-ea"/>
                <a:cs typeface="+mj-cs"/>
              </a:rPr>
              <a:t>!</a:t>
            </a:r>
          </a:p>
        </p:txBody>
      </p:sp>
      <p:pic>
        <p:nvPicPr>
          <p:cNvPr id="8" name="Picture 3" descr="C:\Users\Sarah\AppData\Local\Microsoft\Windows\Temporary Internet Files\Content.IE5\1W4LNZSF\MC900285366[1].wmf">
            <a:extLst>
              <a:ext uri="{FF2B5EF4-FFF2-40B4-BE49-F238E27FC236}">
                <a16:creationId xmlns:a16="http://schemas.microsoft.com/office/drawing/2014/main" id="{D68F8B84-FF45-CE44-A975-8FAE46C0B0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51980" y="2114384"/>
            <a:ext cx="6840041" cy="4222248"/>
          </a:xfrm>
          <a:prstGeom prst="rect">
            <a:avLst/>
          </a:prstGeom>
          <a:noFill/>
          <a:extLst>
            <a:ext uri="{909E8E84-426E-40dd-AFC4-6F175D3DCCD1}">
              <a14:hiddenFill xmlns="" xmlns:a14="http://schemas.microsoft.com/office/drawing/2010/main">
                <a:solidFill>
                  <a:srgbClr val="FFFFFF"/>
                </a:solidFill>
              </a14:hiddenFill>
            </a:ext>
          </a:extLst>
        </p:spPr>
      </p:pic>
      <p:sp>
        <p:nvSpPr>
          <p:cNvPr id="37890" name="Rectangle 4"/>
          <p:cNvSpPr>
            <a:spLocks noChangeArrowheads="1"/>
          </p:cNvSpPr>
          <p:nvPr/>
        </p:nvSpPr>
        <p:spPr bwMode="auto">
          <a:xfrm>
            <a:off x="457201" y="304800"/>
            <a:ext cx="8229600" cy="1143000"/>
          </a:xfrm>
          <a:prstGeom prst="rect">
            <a:avLst/>
          </a:prstGeom>
          <a:noFill/>
          <a:ln w="9525">
            <a:noFill/>
            <a:miter lim="800000"/>
            <a:headEnd/>
            <a:tailEnd/>
          </a:ln>
        </p:spPr>
        <p:txBody>
          <a:bodyPr lIns="91430" tIns="45714" rIns="91430" bIns="45714" anchor="ctr"/>
          <a:lstStyle/>
          <a:p>
            <a:endParaRPr lang="en-US" sz="2400"/>
          </a:p>
        </p:txBody>
      </p:sp>
    </p:spTree>
    <p:extLst>
      <p:ext uri="{BB962C8B-B14F-4D97-AF65-F5344CB8AC3E}">
        <p14:creationId xmlns:p14="http://schemas.microsoft.com/office/powerpoint/2010/main" val="65865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Couleur après image</a:t>
            </a:r>
          </a:p>
        </p:txBody>
      </p:sp>
      <p:pic>
        <p:nvPicPr>
          <p:cNvPr id="7"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107" r="7661"/>
          <a:stretch/>
        </p:blipFill>
        <p:spPr>
          <a:xfrm>
            <a:off x="2519794" y="1888058"/>
            <a:ext cx="4104412" cy="487070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 name="Flowchart: Manual Input 5">
            <a:extLst>
              <a:ext uri="{FF2B5EF4-FFF2-40B4-BE49-F238E27FC236}">
                <a16:creationId xmlns:a16="http://schemas.microsoft.com/office/drawing/2014/main" id="{6135EA84-9A8E-1044-BB9E-638A507CFC78}"/>
              </a:ext>
            </a:extLst>
          </p:cNvPr>
          <p:cNvSpPr/>
          <p:nvPr/>
        </p:nvSpPr>
        <p:spPr>
          <a:xfrm rot="10800000">
            <a:off x="457200" y="76201"/>
            <a:ext cx="8352928" cy="1752599"/>
          </a:xfrm>
          <a:prstGeom prst="flowChartManualIn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CA"/>
          </a:p>
        </p:txBody>
      </p:sp>
    </p:spTree>
    <p:extLst>
      <p:ext uri="{BB962C8B-B14F-4D97-AF65-F5344CB8AC3E}">
        <p14:creationId xmlns:p14="http://schemas.microsoft.com/office/powerpoint/2010/main" val="379818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00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663"/>
            <a:ext cx="8229600" cy="1292905"/>
          </a:xfrm>
        </p:spPr>
        <p:txBody>
          <a:bodyPr>
            <a:normAutofit/>
          </a:bodyPr>
          <a:lstStyle/>
          <a:p>
            <a:r>
              <a:rPr lang="en-US" sz="7200" dirty="0"/>
              <a:t>Couleur après image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543267" y="2258057"/>
            <a:ext cx="8057465" cy="398232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8" name="Flowchart: Manual Input 5">
            <a:extLst>
              <a:ext uri="{FF2B5EF4-FFF2-40B4-BE49-F238E27FC236}">
                <a16:creationId xmlns:a16="http://schemas.microsoft.com/office/drawing/2014/main" id="{4C54DEBD-6392-5D44-BBD9-44C1DE1AF6DC}"/>
              </a:ext>
            </a:extLst>
          </p:cNvPr>
          <p:cNvSpPr/>
          <p:nvPr/>
        </p:nvSpPr>
        <p:spPr>
          <a:xfrm rot="10800000">
            <a:off x="457200" y="76201"/>
            <a:ext cx="8352928" cy="1752599"/>
          </a:xfrm>
          <a:prstGeom prst="flowChartManualIn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CA"/>
          </a:p>
        </p:txBody>
      </p:sp>
    </p:spTree>
    <p:extLst>
      <p:ext uri="{BB962C8B-B14F-4D97-AF65-F5344CB8AC3E}">
        <p14:creationId xmlns:p14="http://schemas.microsoft.com/office/powerpoint/2010/main" val="191038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81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Couleur après image</a:t>
            </a:r>
          </a:p>
        </p:txBody>
      </p:sp>
      <p:pic>
        <p:nvPicPr>
          <p:cNvPr id="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706" t="4671" r="4110" b="6195"/>
          <a:stretch/>
        </p:blipFill>
        <p:spPr>
          <a:xfrm>
            <a:off x="1407330" y="2260237"/>
            <a:ext cx="6329339" cy="407482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5" name="Flowchart: Manual Input 5">
            <a:extLst>
              <a:ext uri="{FF2B5EF4-FFF2-40B4-BE49-F238E27FC236}">
                <a16:creationId xmlns:a16="http://schemas.microsoft.com/office/drawing/2014/main" id="{A6609234-FDCB-1345-B45A-0DEF6598B246}"/>
              </a:ext>
            </a:extLst>
          </p:cNvPr>
          <p:cNvSpPr/>
          <p:nvPr/>
        </p:nvSpPr>
        <p:spPr>
          <a:xfrm rot="10800000">
            <a:off x="457200" y="76201"/>
            <a:ext cx="8352928" cy="1752599"/>
          </a:xfrm>
          <a:prstGeom prst="flowChartManualIn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CA"/>
          </a:p>
        </p:txBody>
      </p:sp>
    </p:spTree>
    <p:extLst>
      <p:ext uri="{BB962C8B-B14F-4D97-AF65-F5344CB8AC3E}">
        <p14:creationId xmlns:p14="http://schemas.microsoft.com/office/powerpoint/2010/main" val="372548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F90821B-5E27-5C49-A266-9381DE0E4985}"/>
              </a:ext>
            </a:extLst>
          </p:cNvPr>
          <p:cNvSpPr txBox="1">
            <a:spLocks noChangeArrowheads="1"/>
          </p:cNvSpPr>
          <p:nvPr/>
        </p:nvSpPr>
        <p:spPr>
          <a:xfrm>
            <a:off x="685800" y="228600"/>
            <a:ext cx="7772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a:solidFill>
                  <a:srgbClr val="000000"/>
                </a:solidFill>
                <a:latin typeface="+mn-lt"/>
              </a:rPr>
              <a:t>Question</a:t>
            </a:r>
          </a:p>
        </p:txBody>
      </p:sp>
      <p:sp>
        <p:nvSpPr>
          <p:cNvPr id="6" name="Rectangle 3">
            <a:extLst>
              <a:ext uri="{FF2B5EF4-FFF2-40B4-BE49-F238E27FC236}">
                <a16:creationId xmlns:a16="http://schemas.microsoft.com/office/drawing/2014/main" id="{5A148A2A-E393-D547-ACAC-57BE7474F592}"/>
              </a:ext>
            </a:extLst>
          </p:cNvPr>
          <p:cNvSpPr>
            <a:spLocks noChangeArrowheads="1"/>
          </p:cNvSpPr>
          <p:nvPr/>
        </p:nvSpPr>
        <p:spPr bwMode="auto">
          <a:xfrm>
            <a:off x="4076203" y="2302330"/>
            <a:ext cx="4657725" cy="1077206"/>
          </a:xfrm>
          <a:prstGeom prst="rect">
            <a:avLst/>
          </a:prstGeom>
          <a:solidFill>
            <a:schemeClr val="bg1"/>
          </a:solidFill>
          <a:ln w="19050">
            <a:noFill/>
            <a:miter lim="800000"/>
            <a:headEnd/>
            <a:tailEnd/>
          </a:ln>
        </p:spPr>
        <p:txBody>
          <a:bodyPr lIns="91430" tIns="45714" rIns="91430" bIns="45714">
            <a:spAutoFit/>
          </a:bodyPr>
          <a:lstStyle/>
          <a:p>
            <a:r>
              <a:rPr lang="en-US" sz="3200" dirty="0" err="1">
                <a:latin typeface="+mn-lt"/>
                <a:cs typeface="Arial" pitchFamily="34" charset="0"/>
              </a:rPr>
              <a:t>Quel</a:t>
            </a:r>
            <a:r>
              <a:rPr lang="en-US" sz="3200" dirty="0">
                <a:latin typeface="+mn-lt"/>
                <a:cs typeface="Arial" pitchFamily="34" charset="0"/>
              </a:rPr>
              <a:t> </a:t>
            </a:r>
            <a:r>
              <a:rPr lang="en-US" sz="3200" dirty="0" err="1">
                <a:latin typeface="+mn-lt"/>
                <a:cs typeface="Arial" pitchFamily="34" charset="0"/>
              </a:rPr>
              <a:t>est</a:t>
            </a:r>
            <a:r>
              <a:rPr lang="en-US" sz="3200" dirty="0">
                <a:latin typeface="+mn-lt"/>
                <a:cs typeface="Arial" pitchFamily="34" charset="0"/>
              </a:rPr>
              <a:t> </a:t>
            </a:r>
            <a:r>
              <a:rPr lang="en-US" sz="3200" dirty="0" err="1">
                <a:latin typeface="+mn-lt"/>
                <a:cs typeface="Arial" pitchFamily="34" charset="0"/>
              </a:rPr>
              <a:t>l’organe</a:t>
            </a:r>
            <a:r>
              <a:rPr lang="en-US" sz="3200" dirty="0">
                <a:latin typeface="+mn-lt"/>
                <a:cs typeface="Arial" pitchFamily="34" charset="0"/>
              </a:rPr>
              <a:t> le plus important de ton corps ?</a:t>
            </a:r>
          </a:p>
        </p:txBody>
      </p:sp>
      <p:pic>
        <p:nvPicPr>
          <p:cNvPr id="7" name="Picture 5" descr="Brain_Runner_300">
            <a:extLst>
              <a:ext uri="{FF2B5EF4-FFF2-40B4-BE49-F238E27FC236}">
                <a16:creationId xmlns:a16="http://schemas.microsoft.com/office/drawing/2014/main" id="{668B25D3-E732-D948-B5D8-CF2DA14D0A3B}"/>
              </a:ext>
            </a:extLst>
          </p:cNvPr>
          <p:cNvPicPr>
            <a:picLocks noChangeAspect="1" noChangeArrowheads="1"/>
          </p:cNvPicPr>
          <p:nvPr/>
        </p:nvPicPr>
        <p:blipFill>
          <a:blip r:embed="rId3" cstate="print"/>
          <a:srcRect/>
          <a:stretch>
            <a:fillRect/>
          </a:stretch>
        </p:blipFill>
        <p:spPr bwMode="auto">
          <a:xfrm>
            <a:off x="410072" y="2302330"/>
            <a:ext cx="3505200" cy="2803525"/>
          </a:xfrm>
          <a:prstGeom prst="rect">
            <a:avLst/>
          </a:prstGeom>
          <a:noFill/>
          <a:ln w="9525">
            <a:noFill/>
            <a:miter lim="800000"/>
            <a:headEnd/>
            <a:tailEnd/>
          </a:ln>
        </p:spPr>
      </p:pic>
      <p:sp>
        <p:nvSpPr>
          <p:cNvPr id="19" name="TextBox 18">
            <a:extLst>
              <a:ext uri="{FF2B5EF4-FFF2-40B4-BE49-F238E27FC236}">
                <a16:creationId xmlns:a16="http://schemas.microsoft.com/office/drawing/2014/main" id="{59B2D3D5-A84E-AC4A-8BB1-7A9D9A629B39}"/>
              </a:ext>
            </a:extLst>
          </p:cNvPr>
          <p:cNvSpPr txBox="1"/>
          <p:nvPr/>
        </p:nvSpPr>
        <p:spPr>
          <a:xfrm>
            <a:off x="4624651" y="4054928"/>
            <a:ext cx="3973439" cy="923318"/>
          </a:xfrm>
          <a:prstGeom prst="rect">
            <a:avLst/>
          </a:prstGeom>
          <a:solidFill>
            <a:schemeClr val="bg1"/>
          </a:solidFill>
          <a:ln w="19050">
            <a:noFill/>
          </a:ln>
        </p:spPr>
        <p:txBody>
          <a:bodyPr wrap="square" lIns="91430" tIns="45714" rIns="91430" bIns="45714" rtlCol="0">
            <a:spAutoFit/>
          </a:bodyPr>
          <a:lstStyle/>
          <a:p>
            <a:pPr algn="ctr"/>
            <a:r>
              <a:rPr lang="en-CA" sz="5400" dirty="0">
                <a:solidFill>
                  <a:srgbClr val="FF6600"/>
                </a:solidFill>
                <a:effectLst>
                  <a:outerShdw blurRad="38100" dist="38100" dir="2700000" algn="tl">
                    <a:srgbClr val="000000">
                      <a:alpha val="43137"/>
                    </a:srgbClr>
                  </a:outerShdw>
                </a:effectLst>
                <a:latin typeface="+mn-lt"/>
              </a:rPr>
              <a:t>Ton </a:t>
            </a:r>
            <a:r>
              <a:rPr lang="en-CA" sz="5400" dirty="0" err="1">
                <a:solidFill>
                  <a:srgbClr val="FF6600"/>
                </a:solidFill>
                <a:effectLst>
                  <a:outerShdw blurRad="38100" dist="38100" dir="2700000" algn="tl">
                    <a:srgbClr val="000000">
                      <a:alpha val="43137"/>
                    </a:srgbClr>
                  </a:outerShdw>
                </a:effectLst>
                <a:latin typeface="+mn-lt"/>
              </a:rPr>
              <a:t>cerveau</a:t>
            </a:r>
            <a:r>
              <a:rPr lang="en-CA" sz="5400" dirty="0">
                <a:solidFill>
                  <a:srgbClr val="FF6600"/>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2990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49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p:cNvPicPr>
            <a:picLocks noChangeAspect="1" noChangeArrowheads="1"/>
          </p:cNvPicPr>
          <p:nvPr/>
        </p:nvPicPr>
        <p:blipFill>
          <a:blip r:embed="rId3" cstate="print"/>
          <a:srcRect/>
          <a:stretch>
            <a:fillRect/>
          </a:stretch>
        </p:blipFill>
        <p:spPr bwMode="auto">
          <a:xfrm>
            <a:off x="1588293" y="2053388"/>
            <a:ext cx="5967414" cy="4379241"/>
          </a:xfrm>
          <a:prstGeom prst="rect">
            <a:avLst/>
          </a:prstGeom>
          <a:noFill/>
          <a:ln w="9525">
            <a:noFill/>
            <a:miter lim="800000"/>
            <a:headEnd/>
            <a:tailEnd/>
          </a:ln>
        </p:spPr>
      </p:pic>
      <p:sp>
        <p:nvSpPr>
          <p:cNvPr id="71683" name="Rectangle 2"/>
          <p:cNvSpPr>
            <a:spLocks noGrp="1" noChangeArrowheads="1"/>
          </p:cNvSpPr>
          <p:nvPr>
            <p:ph type="title" idx="4294967295"/>
          </p:nvPr>
        </p:nvSpPr>
        <p:spPr>
          <a:xfrm>
            <a:off x="457200" y="274638"/>
            <a:ext cx="8229600" cy="1143000"/>
          </a:xfrm>
        </p:spPr>
        <p:txBody>
          <a:bodyPr>
            <a:normAutofit/>
          </a:bodyPr>
          <a:lstStyle/>
          <a:p>
            <a:pPr eaLnBrk="1" hangingPunct="1"/>
            <a:r>
              <a:rPr lang="en-CA" sz="5400" dirty="0">
                <a:latin typeface="Calibri"/>
                <a:cs typeface="Calibri"/>
              </a:rPr>
              <a:t>Illusion </a:t>
            </a:r>
            <a:r>
              <a:rPr lang="en-CA" sz="5400" dirty="0" err="1">
                <a:latin typeface="Calibri"/>
                <a:cs typeface="Calibri"/>
              </a:rPr>
              <a:t>d’image</a:t>
            </a:r>
            <a:r>
              <a:rPr lang="en-CA" sz="5400" dirty="0">
                <a:latin typeface="Calibri"/>
                <a:cs typeface="Calibri"/>
              </a:rPr>
              <a:t> </a:t>
            </a:r>
            <a:r>
              <a:rPr lang="en-CA" sz="5400" dirty="0" err="1">
                <a:latin typeface="Calibri"/>
                <a:cs typeface="Calibri"/>
              </a:rPr>
              <a:t>réversible</a:t>
            </a:r>
            <a:endParaRPr lang="en-CA" sz="5400" dirty="0">
              <a:latin typeface="Calibri"/>
              <a:cs typeface="Calibri"/>
            </a:endParaRPr>
          </a:p>
        </p:txBody>
      </p:sp>
    </p:spTree>
    <p:extLst>
      <p:ext uri="{BB962C8B-B14F-4D97-AF65-F5344CB8AC3E}">
        <p14:creationId xmlns:p14="http://schemas.microsoft.com/office/powerpoint/2010/main" val="792644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8F7AE87-DF7B-F947-966B-6321179660F4}"/>
              </a:ext>
            </a:extLst>
          </p:cNvPr>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5400" dirty="0">
                <a:cs typeface="Calibri"/>
              </a:rPr>
              <a:t>Illusion </a:t>
            </a:r>
            <a:r>
              <a:rPr lang="en-CA" sz="5400" dirty="0" err="1">
                <a:cs typeface="Calibri"/>
              </a:rPr>
              <a:t>d’image</a:t>
            </a:r>
            <a:r>
              <a:rPr lang="en-CA" sz="5400" dirty="0">
                <a:cs typeface="Calibri"/>
              </a:rPr>
              <a:t> </a:t>
            </a:r>
            <a:r>
              <a:rPr lang="en-CA" sz="5400" dirty="0" err="1">
                <a:cs typeface="Calibri"/>
              </a:rPr>
              <a:t>réversible</a:t>
            </a:r>
            <a:endParaRPr lang="en-CA" sz="5400" dirty="0">
              <a:latin typeface="Calibri"/>
              <a:cs typeface="Calibri"/>
            </a:endParaRPr>
          </a:p>
        </p:txBody>
      </p:sp>
      <p:pic>
        <p:nvPicPr>
          <p:cNvPr id="9" name="Picture 8">
            <a:extLst>
              <a:ext uri="{FF2B5EF4-FFF2-40B4-BE49-F238E27FC236}">
                <a16:creationId xmlns:a16="http://schemas.microsoft.com/office/drawing/2014/main" id="{06FCA03E-FFB2-4F40-98AD-E4CC02316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905" y="2081797"/>
            <a:ext cx="5204190" cy="4466588"/>
          </a:xfrm>
          <a:prstGeom prst="rect">
            <a:avLst/>
          </a:prstGeom>
        </p:spPr>
      </p:pic>
    </p:spTree>
    <p:extLst>
      <p:ext uri="{BB962C8B-B14F-4D97-AF65-F5344CB8AC3E}">
        <p14:creationId xmlns:p14="http://schemas.microsoft.com/office/powerpoint/2010/main" val="312214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4B3F1438-6530-E340-8228-74149E02BD04}"/>
              </a:ext>
            </a:extLst>
          </p:cNvPr>
          <p:cNvSpPr txBox="1">
            <a:spLocks noChangeArrowheads="1"/>
          </p:cNvSpPr>
          <p:nvPr/>
        </p:nvSpPr>
        <p:spPr>
          <a:xfrm>
            <a:off x="533400" y="2286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7200" dirty="0" err="1">
                <a:latin typeface="Calibri"/>
                <a:cs typeface="Calibri"/>
              </a:rPr>
              <a:t>L’ouïe</a:t>
            </a:r>
            <a:endParaRPr lang="en-CA" sz="7200" dirty="0">
              <a:latin typeface="Calibri"/>
              <a:cs typeface="Calibri"/>
            </a:endParaRPr>
          </a:p>
        </p:txBody>
      </p:sp>
      <p:sp>
        <p:nvSpPr>
          <p:cNvPr id="9" name="Content Placeholder 4">
            <a:extLst>
              <a:ext uri="{FF2B5EF4-FFF2-40B4-BE49-F238E27FC236}">
                <a16:creationId xmlns:a16="http://schemas.microsoft.com/office/drawing/2014/main" id="{91ED697C-C939-E448-94E9-6E139E1278AE}"/>
              </a:ext>
            </a:extLst>
          </p:cNvPr>
          <p:cNvSpPr txBox="1">
            <a:spLocks/>
          </p:cNvSpPr>
          <p:nvPr/>
        </p:nvSpPr>
        <p:spPr>
          <a:xfrm>
            <a:off x="734926" y="1951037"/>
            <a:ext cx="5132474" cy="2493963"/>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Calibri"/>
                <a:cs typeface="Calibri"/>
              </a:rPr>
              <a:t>Communication </a:t>
            </a:r>
          </a:p>
          <a:p>
            <a:r>
              <a:rPr lang="en-US" sz="3600" dirty="0" err="1">
                <a:latin typeface="Calibri"/>
                <a:cs typeface="Calibri"/>
              </a:rPr>
              <a:t>À</a:t>
            </a:r>
            <a:r>
              <a:rPr lang="en-US" sz="3600" dirty="0">
                <a:latin typeface="Calibri"/>
                <a:cs typeface="Calibri"/>
              </a:rPr>
              <a:t> </a:t>
            </a:r>
            <a:r>
              <a:rPr lang="en-US" sz="3600" dirty="0" err="1">
                <a:latin typeface="Calibri"/>
                <a:cs typeface="Calibri"/>
              </a:rPr>
              <a:t>l’écoute</a:t>
            </a:r>
            <a:r>
              <a:rPr lang="en-US" sz="3600" dirty="0">
                <a:latin typeface="Calibri"/>
                <a:cs typeface="Calibri"/>
              </a:rPr>
              <a:t> du danger </a:t>
            </a:r>
          </a:p>
          <a:p>
            <a:r>
              <a:rPr lang="en-US" sz="3600" dirty="0" err="1">
                <a:cs typeface="Calibri"/>
              </a:rPr>
              <a:t>À</a:t>
            </a:r>
            <a:r>
              <a:rPr lang="en-US" sz="3600" dirty="0">
                <a:cs typeface="Calibri"/>
              </a:rPr>
              <a:t> </a:t>
            </a:r>
            <a:r>
              <a:rPr lang="en-US" sz="3600" dirty="0" err="1">
                <a:cs typeface="Calibri"/>
              </a:rPr>
              <a:t>l’écoute</a:t>
            </a:r>
            <a:r>
              <a:rPr lang="en-US" sz="3600" dirty="0">
                <a:cs typeface="Calibri"/>
              </a:rPr>
              <a:t> de </a:t>
            </a:r>
            <a:r>
              <a:rPr lang="en-US" sz="3600" dirty="0" err="1">
                <a:cs typeface="Calibri"/>
              </a:rPr>
              <a:t>l’environnement</a:t>
            </a:r>
            <a:endParaRPr lang="en-US" sz="3600" dirty="0">
              <a:latin typeface="Calibri"/>
              <a:cs typeface="Calibri"/>
            </a:endParaRPr>
          </a:p>
          <a:p>
            <a:r>
              <a:rPr lang="en-US" sz="3600" dirty="0">
                <a:latin typeface="Calibri"/>
                <a:cs typeface="Calibri"/>
              </a:rPr>
              <a:t>Divertissement</a:t>
            </a:r>
            <a:br>
              <a:rPr lang="en-US" sz="3600" dirty="0">
                <a:latin typeface="Calibri"/>
                <a:cs typeface="Calibri"/>
              </a:rPr>
            </a:br>
            <a:r>
              <a:rPr lang="en-US" sz="3600" dirty="0">
                <a:latin typeface="Calibri"/>
                <a:cs typeface="Calibri"/>
              </a:rPr>
              <a:t>(ex : musique)</a:t>
            </a:r>
          </a:p>
        </p:txBody>
      </p:sp>
      <p:graphicFrame>
        <p:nvGraphicFramePr>
          <p:cNvPr id="11" name="Object 3">
            <a:extLst>
              <a:ext uri="{FF2B5EF4-FFF2-40B4-BE49-F238E27FC236}">
                <a16:creationId xmlns:a16="http://schemas.microsoft.com/office/drawing/2014/main" id="{BBE7E88A-8DC4-DB4E-803E-C07F19247603}"/>
              </a:ext>
            </a:extLst>
          </p:cNvPr>
          <p:cNvGraphicFramePr>
            <a:graphicFrameLocks noChangeAspect="1"/>
          </p:cNvGraphicFramePr>
          <p:nvPr>
            <p:extLst>
              <p:ext uri="{D42A27DB-BD31-4B8C-83A1-F6EECF244321}">
                <p14:modId xmlns:p14="http://schemas.microsoft.com/office/powerpoint/2010/main" val="1587393394"/>
              </p:ext>
            </p:extLst>
          </p:nvPr>
        </p:nvGraphicFramePr>
        <p:xfrm>
          <a:off x="6982882" y="1920987"/>
          <a:ext cx="1389966" cy="1835369"/>
        </p:xfrm>
        <a:graphic>
          <a:graphicData uri="http://schemas.openxmlformats.org/presentationml/2006/ole">
            <mc:AlternateContent xmlns:mc="http://schemas.openxmlformats.org/markup-compatibility/2006">
              <mc:Choice xmlns:v="urn:schemas-microsoft-com:vml" Requires="v">
                <p:oleObj spid="_x0000_s1385" name="Document" r:id="rId4" imgW="2298615" imgH="3035188" progId="Word.Document.12">
                  <p:link updateAutomatic="1"/>
                </p:oleObj>
              </mc:Choice>
              <mc:Fallback>
                <p:oleObj name="Document" r:id="rId4" imgW="2298615" imgH="3035188" progId="Word.Document.12">
                  <p:link updateAutomatic="1"/>
                  <p:pic>
                    <p:nvPicPr>
                      <p:cNvPr id="3020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882" y="1920987"/>
                        <a:ext cx="1389966" cy="18353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2" name="Object 2">
            <a:extLst>
              <a:ext uri="{FF2B5EF4-FFF2-40B4-BE49-F238E27FC236}">
                <a16:creationId xmlns:a16="http://schemas.microsoft.com/office/drawing/2014/main" id="{3F61D990-81B5-6547-8A9C-65153FFB79D9}"/>
              </a:ext>
            </a:extLst>
          </p:cNvPr>
          <p:cNvGraphicFramePr>
            <a:graphicFrameLocks noChangeAspect="1"/>
          </p:cNvGraphicFramePr>
          <p:nvPr>
            <p:extLst>
              <p:ext uri="{D42A27DB-BD31-4B8C-83A1-F6EECF244321}">
                <p14:modId xmlns:p14="http://schemas.microsoft.com/office/powerpoint/2010/main" val="1712180083"/>
              </p:ext>
            </p:extLst>
          </p:nvPr>
        </p:nvGraphicFramePr>
        <p:xfrm>
          <a:off x="5231949" y="2206571"/>
          <a:ext cx="1514395" cy="1527229"/>
        </p:xfrm>
        <a:graphic>
          <a:graphicData uri="http://schemas.openxmlformats.org/presentationml/2006/ole">
            <mc:AlternateContent xmlns:mc="http://schemas.openxmlformats.org/markup-compatibility/2006">
              <mc:Choice xmlns:v="urn:schemas-microsoft-com:vml" Requires="v">
                <p:oleObj spid="_x0000_s1386" name="Document" r:id="rId6" imgW="2997090" imgH="3022489" progId="Word.Document.12">
                  <p:link updateAutomatic="1"/>
                </p:oleObj>
              </mc:Choice>
              <mc:Fallback>
                <p:oleObj name="Document" r:id="rId6" imgW="2997090" imgH="3022489" progId="Word.Document.12">
                  <p:link updateAutomatic="1"/>
                  <p:pic>
                    <p:nvPicPr>
                      <p:cNvPr id="30208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1949" y="2206571"/>
                        <a:ext cx="1514395" cy="15272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pic>
        <p:nvPicPr>
          <p:cNvPr id="13" name="Picture 12">
            <a:extLst>
              <a:ext uri="{FF2B5EF4-FFF2-40B4-BE49-F238E27FC236}">
                <a16:creationId xmlns:a16="http://schemas.microsoft.com/office/drawing/2014/main" id="{1BB278FB-210C-8B47-8A6C-660B7D1A75D5}"/>
              </a:ext>
            </a:extLst>
          </p:cNvPr>
          <p:cNvPicPr>
            <a:picLocks noChangeAspect="1"/>
          </p:cNvPicPr>
          <p:nvPr/>
        </p:nvPicPr>
        <p:blipFill>
          <a:blip r:embed="rId8"/>
          <a:stretch>
            <a:fillRect/>
          </a:stretch>
        </p:blipFill>
        <p:spPr>
          <a:xfrm>
            <a:off x="7625290" y="3784558"/>
            <a:ext cx="897930" cy="2123485"/>
          </a:xfrm>
          <a:prstGeom prst="rect">
            <a:avLst/>
          </a:prstGeom>
        </p:spPr>
      </p:pic>
      <p:pic>
        <p:nvPicPr>
          <p:cNvPr id="14" name="Picture 13">
            <a:extLst>
              <a:ext uri="{FF2B5EF4-FFF2-40B4-BE49-F238E27FC236}">
                <a16:creationId xmlns:a16="http://schemas.microsoft.com/office/drawing/2014/main" id="{AB708D4C-ED23-8146-AB98-C0A1D3CFE169}"/>
              </a:ext>
            </a:extLst>
          </p:cNvPr>
          <p:cNvPicPr>
            <a:picLocks noChangeAspect="1"/>
          </p:cNvPicPr>
          <p:nvPr/>
        </p:nvPicPr>
        <p:blipFill rotWithShape="1">
          <a:blip r:embed="rId9">
            <a:extLst>
              <a:ext uri="{28A0092B-C50C-407E-A947-70E740481C1C}">
                <a14:useLocalDpi xmlns:a14="http://schemas.microsoft.com/office/drawing/2010/main" val="0"/>
              </a:ext>
            </a:extLst>
          </a:blip>
          <a:srcRect l="10231" t="34300" r="9176" b="13333"/>
          <a:stretch/>
        </p:blipFill>
        <p:spPr>
          <a:xfrm>
            <a:off x="4267200" y="4076917"/>
            <a:ext cx="2936732" cy="1802963"/>
          </a:xfrm>
          <a:prstGeom prst="rect">
            <a:avLst/>
          </a:prstGeom>
        </p:spPr>
      </p:pic>
    </p:spTree>
    <p:extLst>
      <p:ext uri="{BB962C8B-B14F-4D97-AF65-F5344CB8AC3E}">
        <p14:creationId xmlns:p14="http://schemas.microsoft.com/office/powerpoint/2010/main" val="263962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par>
                                <p:cTn id="8" presetID="1"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box(in)">
                                      <p:cBhvr>
                                        <p:cTn id="14" dur="500"/>
                                        <p:tgtEl>
                                          <p:spTgt spid="9">
                                            <p:txEl>
                                              <p:pRg st="1" end="1"/>
                                            </p:txEl>
                                          </p:spTgt>
                                        </p:tgtEl>
                                      </p:cBhvr>
                                    </p:animEffect>
                                  </p:childTnLst>
                                </p:cTn>
                              </p:par>
                              <p:par>
                                <p:cTn id="15" presetID="1"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ox(in)">
                                      <p:cBhvr>
                                        <p:cTn id="21" dur="500"/>
                                        <p:tgtEl>
                                          <p:spTgt spid="9">
                                            <p:txEl>
                                              <p:pRg st="2" end="2"/>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box(in)">
                                      <p:cBhvr>
                                        <p:cTn id="28" dur="500"/>
                                        <p:tgtEl>
                                          <p:spTgt spid="9">
                                            <p:txEl>
                                              <p:pRg st="3" end="3"/>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p:cNvPicPr>
            <a:picLocks noChangeAspect="1" noChangeArrowheads="1"/>
          </p:cNvPicPr>
          <p:nvPr/>
        </p:nvPicPr>
        <p:blipFill rotWithShape="1">
          <a:blip r:embed="rId3" cstate="print"/>
          <a:srcRect l="1924" t="7800" r="4201"/>
          <a:stretch/>
        </p:blipFill>
        <p:spPr bwMode="auto">
          <a:xfrm>
            <a:off x="457201" y="1930987"/>
            <a:ext cx="8339472" cy="4132929"/>
          </a:xfrm>
          <a:prstGeom prst="rect">
            <a:avLst/>
          </a:prstGeom>
          <a:noFill/>
          <a:ln w="9525">
            <a:noFill/>
            <a:miter lim="800000"/>
            <a:headEnd/>
            <a:tailEnd/>
          </a:ln>
        </p:spPr>
      </p:pic>
      <p:sp>
        <p:nvSpPr>
          <p:cNvPr id="2" name="Title 1"/>
          <p:cNvSpPr>
            <a:spLocks noGrp="1"/>
          </p:cNvSpPr>
          <p:nvPr>
            <p:ph type="title" idx="4294967295"/>
          </p:nvPr>
        </p:nvSpPr>
        <p:spPr>
          <a:xfrm>
            <a:off x="457200" y="274638"/>
            <a:ext cx="8229600" cy="1143000"/>
          </a:xfrm>
        </p:spPr>
        <p:txBody>
          <a:bodyPr>
            <a:noAutofit/>
          </a:bodyPr>
          <a:lstStyle/>
          <a:p>
            <a:r>
              <a:rPr lang="en-CA" sz="5800" dirty="0">
                <a:latin typeface="Calibri"/>
                <a:cs typeface="Calibri"/>
              </a:rPr>
              <a:t>Les trois parties de </a:t>
            </a:r>
            <a:r>
              <a:rPr lang="en-CA" sz="5800" dirty="0" err="1">
                <a:latin typeface="Calibri"/>
                <a:cs typeface="Calibri"/>
              </a:rPr>
              <a:t>l’oreille</a:t>
            </a:r>
            <a:endParaRPr lang="en-CA" sz="5800" dirty="0">
              <a:latin typeface="Calibri"/>
              <a:cs typeface="Calibri"/>
            </a:endParaRPr>
          </a:p>
        </p:txBody>
      </p:sp>
      <p:sp>
        <p:nvSpPr>
          <p:cNvPr id="3" name="TextBox 2">
            <a:extLst>
              <a:ext uri="{FF2B5EF4-FFF2-40B4-BE49-F238E27FC236}">
                <a16:creationId xmlns:a16="http://schemas.microsoft.com/office/drawing/2014/main" id="{33601C22-A4AF-3148-99ED-D82C05002342}"/>
              </a:ext>
            </a:extLst>
          </p:cNvPr>
          <p:cNvSpPr txBox="1"/>
          <p:nvPr/>
        </p:nvSpPr>
        <p:spPr>
          <a:xfrm>
            <a:off x="2743198" y="2407534"/>
            <a:ext cx="1018573" cy="646331"/>
          </a:xfrm>
          <a:prstGeom prst="rect">
            <a:avLst/>
          </a:prstGeom>
          <a:solidFill>
            <a:schemeClr val="bg1"/>
          </a:solidFill>
        </p:spPr>
        <p:txBody>
          <a:bodyPr wrap="square" rtlCol="0">
            <a:spAutoFit/>
          </a:bodyPr>
          <a:lstStyle/>
          <a:p>
            <a:pPr algn="ctr"/>
            <a:r>
              <a:rPr lang="en-US" b="1" dirty="0"/>
              <a:t>Oreille </a:t>
            </a:r>
            <a:r>
              <a:rPr lang="en-US" b="1" dirty="0" err="1"/>
              <a:t>externe</a:t>
            </a:r>
            <a:endParaRPr lang="en-US" b="1" dirty="0"/>
          </a:p>
        </p:txBody>
      </p:sp>
      <p:sp>
        <p:nvSpPr>
          <p:cNvPr id="5" name="TextBox 4">
            <a:extLst>
              <a:ext uri="{FF2B5EF4-FFF2-40B4-BE49-F238E27FC236}">
                <a16:creationId xmlns:a16="http://schemas.microsoft.com/office/drawing/2014/main" id="{392D4907-2644-304E-81F0-672D71A238E9}"/>
              </a:ext>
            </a:extLst>
          </p:cNvPr>
          <p:cNvSpPr txBox="1"/>
          <p:nvPr/>
        </p:nvSpPr>
        <p:spPr>
          <a:xfrm>
            <a:off x="4476466" y="2636116"/>
            <a:ext cx="1201837" cy="646331"/>
          </a:xfrm>
          <a:prstGeom prst="rect">
            <a:avLst/>
          </a:prstGeom>
          <a:solidFill>
            <a:schemeClr val="bg1"/>
          </a:solidFill>
        </p:spPr>
        <p:txBody>
          <a:bodyPr wrap="square" rtlCol="0">
            <a:spAutoFit/>
          </a:bodyPr>
          <a:lstStyle/>
          <a:p>
            <a:pPr algn="ctr"/>
            <a:r>
              <a:rPr lang="en-US" b="1" dirty="0"/>
              <a:t>Oreille </a:t>
            </a:r>
            <a:r>
              <a:rPr lang="en-US" b="1" dirty="0" err="1"/>
              <a:t>moyenne</a:t>
            </a:r>
            <a:endParaRPr lang="en-US" b="1" dirty="0"/>
          </a:p>
        </p:txBody>
      </p:sp>
      <p:sp>
        <p:nvSpPr>
          <p:cNvPr id="6" name="TextBox 5">
            <a:extLst>
              <a:ext uri="{FF2B5EF4-FFF2-40B4-BE49-F238E27FC236}">
                <a16:creationId xmlns:a16="http://schemas.microsoft.com/office/drawing/2014/main" id="{803F00C8-CD27-9C45-AC0F-24C9331AFBB0}"/>
              </a:ext>
            </a:extLst>
          </p:cNvPr>
          <p:cNvSpPr txBox="1"/>
          <p:nvPr/>
        </p:nvSpPr>
        <p:spPr>
          <a:xfrm>
            <a:off x="5792079" y="2407534"/>
            <a:ext cx="1201837" cy="646331"/>
          </a:xfrm>
          <a:prstGeom prst="rect">
            <a:avLst/>
          </a:prstGeom>
          <a:solidFill>
            <a:schemeClr val="bg1"/>
          </a:solidFill>
        </p:spPr>
        <p:txBody>
          <a:bodyPr wrap="square" rtlCol="0">
            <a:spAutoFit/>
          </a:bodyPr>
          <a:lstStyle/>
          <a:p>
            <a:pPr algn="ctr"/>
            <a:r>
              <a:rPr lang="en-US" b="1" dirty="0"/>
              <a:t>Oreille interne</a:t>
            </a:r>
          </a:p>
        </p:txBody>
      </p:sp>
      <p:sp>
        <p:nvSpPr>
          <p:cNvPr id="7" name="TextBox 6">
            <a:extLst>
              <a:ext uri="{FF2B5EF4-FFF2-40B4-BE49-F238E27FC236}">
                <a16:creationId xmlns:a16="http://schemas.microsoft.com/office/drawing/2014/main" id="{24509F61-6872-D94C-A387-74F494A1C953}"/>
              </a:ext>
            </a:extLst>
          </p:cNvPr>
          <p:cNvSpPr txBox="1"/>
          <p:nvPr/>
        </p:nvSpPr>
        <p:spPr>
          <a:xfrm>
            <a:off x="3459823" y="5022431"/>
            <a:ext cx="1424693" cy="369332"/>
          </a:xfrm>
          <a:prstGeom prst="rect">
            <a:avLst/>
          </a:prstGeom>
          <a:solidFill>
            <a:schemeClr val="bg1"/>
          </a:solidFill>
        </p:spPr>
        <p:txBody>
          <a:bodyPr wrap="square" rtlCol="0">
            <a:spAutoFit/>
          </a:bodyPr>
          <a:lstStyle/>
          <a:p>
            <a:pPr algn="ctr"/>
            <a:r>
              <a:rPr lang="en-US" b="1" dirty="0" err="1"/>
              <a:t>Tympan</a:t>
            </a:r>
            <a:endParaRPr lang="en-US" b="1" dirty="0"/>
          </a:p>
        </p:txBody>
      </p:sp>
      <p:sp>
        <p:nvSpPr>
          <p:cNvPr id="8" name="TextBox 7">
            <a:extLst>
              <a:ext uri="{FF2B5EF4-FFF2-40B4-BE49-F238E27FC236}">
                <a16:creationId xmlns:a16="http://schemas.microsoft.com/office/drawing/2014/main" id="{96A8C265-81DA-664C-9769-5C4B7992D279}"/>
              </a:ext>
            </a:extLst>
          </p:cNvPr>
          <p:cNvSpPr txBox="1"/>
          <p:nvPr/>
        </p:nvSpPr>
        <p:spPr>
          <a:xfrm>
            <a:off x="673260" y="4387675"/>
            <a:ext cx="1018573" cy="646331"/>
          </a:xfrm>
          <a:prstGeom prst="rect">
            <a:avLst/>
          </a:prstGeom>
          <a:solidFill>
            <a:schemeClr val="bg1"/>
          </a:solidFill>
        </p:spPr>
        <p:txBody>
          <a:bodyPr wrap="square" rtlCol="0">
            <a:spAutoFit/>
          </a:bodyPr>
          <a:lstStyle/>
          <a:p>
            <a:pPr algn="ctr"/>
            <a:r>
              <a:rPr lang="en-US" b="1" dirty="0"/>
              <a:t>Canal </a:t>
            </a:r>
            <a:r>
              <a:rPr lang="en-US" b="1" dirty="0" err="1"/>
              <a:t>auditif</a:t>
            </a:r>
            <a:endParaRPr lang="en-US" b="1" dirty="0"/>
          </a:p>
        </p:txBody>
      </p:sp>
      <p:sp>
        <p:nvSpPr>
          <p:cNvPr id="9" name="TextBox 8">
            <a:extLst>
              <a:ext uri="{FF2B5EF4-FFF2-40B4-BE49-F238E27FC236}">
                <a16:creationId xmlns:a16="http://schemas.microsoft.com/office/drawing/2014/main" id="{460B0624-AE28-E84A-B4C0-BED2AA7B9048}"/>
              </a:ext>
            </a:extLst>
          </p:cNvPr>
          <p:cNvSpPr txBox="1"/>
          <p:nvPr/>
        </p:nvSpPr>
        <p:spPr>
          <a:xfrm>
            <a:off x="7066260" y="4526174"/>
            <a:ext cx="1424693" cy="369332"/>
          </a:xfrm>
          <a:prstGeom prst="rect">
            <a:avLst/>
          </a:prstGeom>
          <a:solidFill>
            <a:schemeClr val="bg1"/>
          </a:solidFill>
        </p:spPr>
        <p:txBody>
          <a:bodyPr wrap="square" rtlCol="0">
            <a:spAutoFit/>
          </a:bodyPr>
          <a:lstStyle/>
          <a:p>
            <a:pPr algn="ctr"/>
            <a:r>
              <a:rPr lang="en-US" b="1" dirty="0" err="1"/>
              <a:t>Cochlée</a:t>
            </a:r>
            <a:endParaRPr lang="en-US" b="1" dirty="0"/>
          </a:p>
        </p:txBody>
      </p:sp>
    </p:spTree>
    <p:extLst>
      <p:ext uri="{BB962C8B-B14F-4D97-AF65-F5344CB8AC3E}">
        <p14:creationId xmlns:p14="http://schemas.microsoft.com/office/powerpoint/2010/main" val="707861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457200" y="304800"/>
            <a:ext cx="8229600" cy="1143000"/>
          </a:xfrm>
        </p:spPr>
        <p:txBody>
          <a:bodyPr>
            <a:noAutofit/>
          </a:bodyPr>
          <a:lstStyle/>
          <a:p>
            <a:r>
              <a:rPr lang="en-US" sz="7200" dirty="0">
                <a:latin typeface="Calibri"/>
                <a:cs typeface="Calibri"/>
              </a:rPr>
              <a:t>Toucher</a:t>
            </a:r>
          </a:p>
        </p:txBody>
      </p:sp>
      <p:sp>
        <p:nvSpPr>
          <p:cNvPr id="2" name="Rectangle 1">
            <a:extLst>
              <a:ext uri="{FF2B5EF4-FFF2-40B4-BE49-F238E27FC236}">
                <a16:creationId xmlns:a16="http://schemas.microsoft.com/office/drawing/2014/main" id="{24F22520-874E-E04C-9227-FC5D7FF6340F}"/>
              </a:ext>
            </a:extLst>
          </p:cNvPr>
          <p:cNvSpPr/>
          <p:nvPr/>
        </p:nvSpPr>
        <p:spPr>
          <a:xfrm>
            <a:off x="457200" y="1908780"/>
            <a:ext cx="7756071" cy="1323439"/>
          </a:xfrm>
          <a:prstGeom prst="rect">
            <a:avLst/>
          </a:prstGeom>
        </p:spPr>
        <p:txBody>
          <a:bodyPr wrap="square">
            <a:spAutoFit/>
          </a:bodyPr>
          <a:lstStyle/>
          <a:p>
            <a:r>
              <a:rPr lang="en-US" sz="4000" b="1" dirty="0">
                <a:cs typeface="Calibri"/>
              </a:rPr>
              <a:t>Q </a:t>
            </a:r>
            <a:r>
              <a:rPr lang="en-US" sz="4000" dirty="0">
                <a:cs typeface="Calibri"/>
              </a:rPr>
              <a:t>: </a:t>
            </a:r>
            <a:r>
              <a:rPr lang="en-US" sz="4000" dirty="0" err="1">
                <a:cs typeface="Calibri"/>
              </a:rPr>
              <a:t>Quels</a:t>
            </a:r>
            <a:r>
              <a:rPr lang="en-US" sz="4000" dirty="0">
                <a:cs typeface="Calibri"/>
              </a:rPr>
              <a:t> </a:t>
            </a:r>
            <a:r>
              <a:rPr lang="en-US" sz="4000" dirty="0" err="1">
                <a:cs typeface="Calibri"/>
              </a:rPr>
              <a:t>sont</a:t>
            </a:r>
            <a:r>
              <a:rPr lang="en-US" sz="4000" dirty="0">
                <a:cs typeface="Calibri"/>
              </a:rPr>
              <a:t> les </a:t>
            </a:r>
            <a:r>
              <a:rPr lang="en-US" sz="4000" dirty="0" err="1">
                <a:cs typeface="Calibri"/>
              </a:rPr>
              <a:t>quatre</a:t>
            </a:r>
            <a:r>
              <a:rPr lang="en-US" sz="4000" dirty="0">
                <a:cs typeface="Calibri"/>
              </a:rPr>
              <a:t> types de sensations de toucher ?</a:t>
            </a:r>
            <a:endParaRPr lang="en-US" sz="4000" dirty="0"/>
          </a:p>
        </p:txBody>
      </p:sp>
      <p:sp>
        <p:nvSpPr>
          <p:cNvPr id="6" name="Content Placeholder 2">
            <a:extLst>
              <a:ext uri="{FF2B5EF4-FFF2-40B4-BE49-F238E27FC236}">
                <a16:creationId xmlns:a16="http://schemas.microsoft.com/office/drawing/2014/main" id="{5BF18B95-11C0-A64D-B94B-0B4EBC42345F}"/>
              </a:ext>
            </a:extLst>
          </p:cNvPr>
          <p:cNvSpPr txBox="1">
            <a:spLocks/>
          </p:cNvSpPr>
          <p:nvPr/>
        </p:nvSpPr>
        <p:spPr>
          <a:xfrm>
            <a:off x="1396121" y="3232219"/>
            <a:ext cx="4114800" cy="2667000"/>
          </a:xfrm>
          <a:prstGeom prst="rect">
            <a:avLst/>
          </a:prstGeom>
          <a:solidFill>
            <a:schemeClr val="bg1"/>
          </a:solidFill>
          <a:ln w="19050">
            <a:solidFill>
              <a:srgbClr val="FFFFFF"/>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err="1"/>
              <a:t>Douleur</a:t>
            </a:r>
            <a:endParaRPr lang="en-US" sz="4000" dirty="0"/>
          </a:p>
          <a:p>
            <a:r>
              <a:rPr lang="en-US" sz="4000" dirty="0" err="1"/>
              <a:t>Température</a:t>
            </a:r>
            <a:endParaRPr lang="en-US" sz="4000" dirty="0"/>
          </a:p>
          <a:p>
            <a:r>
              <a:rPr lang="en-US" sz="4000" dirty="0"/>
              <a:t>Pression</a:t>
            </a:r>
          </a:p>
          <a:p>
            <a:r>
              <a:rPr lang="en-US" sz="4000" dirty="0"/>
              <a:t>Vibration</a:t>
            </a:r>
          </a:p>
        </p:txBody>
      </p:sp>
    </p:spTree>
    <p:extLst>
      <p:ext uri="{BB962C8B-B14F-4D97-AF65-F5344CB8AC3E}">
        <p14:creationId xmlns:p14="http://schemas.microsoft.com/office/powerpoint/2010/main" val="2879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Autofit/>
          </a:bodyPr>
          <a:lstStyle/>
          <a:p>
            <a:r>
              <a:rPr lang="en-CA" sz="7200" dirty="0" err="1"/>
              <a:t>Homuncule</a:t>
            </a:r>
            <a:endParaRPr lang="en-CA" sz="7200" dirty="0"/>
          </a:p>
        </p:txBody>
      </p:sp>
      <p:pic>
        <p:nvPicPr>
          <p:cNvPr id="9" name="Picture 3">
            <a:extLst>
              <a:ext uri="{FF2B5EF4-FFF2-40B4-BE49-F238E27FC236}">
                <a16:creationId xmlns:a16="http://schemas.microsoft.com/office/drawing/2014/main" id="{8E2C26CA-E567-1544-9E08-C6FED9E2A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49" y="2166595"/>
            <a:ext cx="2228851" cy="233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Content Placeholder 2">
            <a:extLst>
              <a:ext uri="{FF2B5EF4-FFF2-40B4-BE49-F238E27FC236}">
                <a16:creationId xmlns:a16="http://schemas.microsoft.com/office/drawing/2014/main" id="{2ABE0046-7140-B247-8656-FDFA4BAC2B4F}"/>
              </a:ext>
            </a:extLst>
          </p:cNvPr>
          <p:cNvSpPr txBox="1">
            <a:spLocks/>
          </p:cNvSpPr>
          <p:nvPr/>
        </p:nvSpPr>
        <p:spPr>
          <a:xfrm>
            <a:off x="700087" y="2203966"/>
            <a:ext cx="8229600" cy="4068763"/>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CA" b="1" dirty="0">
                <a:latin typeface="Calibri"/>
                <a:cs typeface="Calibri"/>
              </a:rPr>
              <a:t>Q :</a:t>
            </a:r>
            <a:r>
              <a:rPr lang="en-CA" dirty="0">
                <a:latin typeface="Calibri"/>
                <a:cs typeface="Calibri"/>
              </a:rPr>
              <a:t> Quelle </a:t>
            </a:r>
            <a:r>
              <a:rPr lang="en-CA" dirty="0" err="1">
                <a:latin typeface="Calibri"/>
                <a:cs typeface="Calibri"/>
              </a:rPr>
              <a:t>partie</a:t>
            </a:r>
            <a:r>
              <a:rPr lang="en-CA" dirty="0">
                <a:latin typeface="Calibri"/>
                <a:cs typeface="Calibri"/>
              </a:rPr>
              <a:t> du corps a le plus de </a:t>
            </a:r>
            <a:r>
              <a:rPr lang="en-CA" dirty="0" err="1">
                <a:latin typeface="Calibri"/>
                <a:cs typeface="Calibri"/>
              </a:rPr>
              <a:t>récepteurs</a:t>
            </a:r>
            <a:r>
              <a:rPr lang="en-CA" dirty="0">
                <a:latin typeface="Calibri"/>
                <a:cs typeface="Calibri"/>
              </a:rPr>
              <a:t> </a:t>
            </a:r>
            <a:r>
              <a:rPr lang="en-CA" dirty="0" err="1">
                <a:latin typeface="Calibri"/>
                <a:cs typeface="Calibri"/>
              </a:rPr>
              <a:t>sensibles</a:t>
            </a:r>
            <a:r>
              <a:rPr lang="en-CA" dirty="0">
                <a:latin typeface="Calibri"/>
                <a:cs typeface="Calibri"/>
              </a:rPr>
              <a:t> ?</a:t>
            </a:r>
          </a:p>
        </p:txBody>
      </p:sp>
      <p:pic>
        <p:nvPicPr>
          <p:cNvPr id="11" name="Picture 2">
            <a:extLst>
              <a:ext uri="{FF2B5EF4-FFF2-40B4-BE49-F238E27FC236}">
                <a16:creationId xmlns:a16="http://schemas.microsoft.com/office/drawing/2014/main" id="{3D9CE424-8D09-614B-BE29-60328B56F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57" y="3930520"/>
            <a:ext cx="2315435" cy="2705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82CB0261-47B6-4941-881C-B23AEA457AB8}"/>
              </a:ext>
            </a:extLst>
          </p:cNvPr>
          <p:cNvSpPr txBox="1"/>
          <p:nvPr/>
        </p:nvSpPr>
        <p:spPr>
          <a:xfrm>
            <a:off x="2033861" y="3335764"/>
            <a:ext cx="4519340" cy="584763"/>
          </a:xfrm>
          <a:prstGeom prst="rect">
            <a:avLst/>
          </a:prstGeom>
          <a:noFill/>
        </p:spPr>
        <p:txBody>
          <a:bodyPr wrap="square" lIns="91430" tIns="45714" rIns="91430" bIns="45714" rtlCol="0">
            <a:spAutoFit/>
          </a:bodyPr>
          <a:lstStyle/>
          <a:p>
            <a:r>
              <a:rPr lang="en-CA" sz="3200" b="1" dirty="0">
                <a:solidFill>
                  <a:schemeClr val="tx2"/>
                </a:solidFill>
                <a:latin typeface="Calibri"/>
                <a:cs typeface="Calibri"/>
              </a:rPr>
              <a:t>R :</a:t>
            </a:r>
            <a:r>
              <a:rPr lang="en-CA" sz="3200" dirty="0">
                <a:solidFill>
                  <a:schemeClr val="tx2"/>
                </a:solidFill>
                <a:latin typeface="Calibri"/>
                <a:cs typeface="Calibri"/>
              </a:rPr>
              <a:t> mains, langue et </a:t>
            </a:r>
            <a:r>
              <a:rPr lang="en-CA" sz="3200" dirty="0" err="1">
                <a:solidFill>
                  <a:schemeClr val="tx2"/>
                </a:solidFill>
                <a:latin typeface="Calibri"/>
                <a:cs typeface="Calibri"/>
              </a:rPr>
              <a:t>lèvres</a:t>
            </a:r>
            <a:endParaRPr lang="en-CA" sz="3200" b="1" dirty="0">
              <a:solidFill>
                <a:schemeClr val="tx2"/>
              </a:solidFill>
              <a:latin typeface="Calibri"/>
              <a:cs typeface="Calibri"/>
            </a:endParaRPr>
          </a:p>
        </p:txBody>
      </p:sp>
      <p:sp>
        <p:nvSpPr>
          <p:cNvPr id="13" name="TextBox 12">
            <a:extLst>
              <a:ext uri="{FF2B5EF4-FFF2-40B4-BE49-F238E27FC236}">
                <a16:creationId xmlns:a16="http://schemas.microsoft.com/office/drawing/2014/main" id="{85109534-3EB5-B449-84B1-553BC3C16D74}"/>
              </a:ext>
            </a:extLst>
          </p:cNvPr>
          <p:cNvSpPr txBox="1"/>
          <p:nvPr/>
        </p:nvSpPr>
        <p:spPr>
          <a:xfrm>
            <a:off x="3289056" y="4573707"/>
            <a:ext cx="5154857" cy="2062091"/>
          </a:xfrm>
          <a:prstGeom prst="rect">
            <a:avLst/>
          </a:prstGeom>
          <a:noFill/>
        </p:spPr>
        <p:txBody>
          <a:bodyPr wrap="square" lIns="91430" tIns="45714" rIns="91430" bIns="45714" rtlCol="0">
            <a:spAutoFit/>
          </a:bodyPr>
          <a:lstStyle/>
          <a:p>
            <a:r>
              <a:rPr lang="fr-FR" sz="3200" dirty="0"/>
              <a:t>Plus la partie du corps du </a:t>
            </a:r>
            <a:r>
              <a:rPr lang="fr-FR" sz="3200" dirty="0" err="1"/>
              <a:t>Homunculus</a:t>
            </a:r>
            <a:r>
              <a:rPr lang="fr-FR" sz="3200" dirty="0"/>
              <a:t> est grande, plus vous sentirez cette partie du corps.</a:t>
            </a:r>
            <a:endParaRPr lang="en-CA" sz="3200" dirty="0">
              <a:latin typeface="Calibri"/>
              <a:cs typeface="Calibri"/>
            </a:endParaRPr>
          </a:p>
        </p:txBody>
      </p:sp>
    </p:spTree>
    <p:extLst>
      <p:ext uri="{BB962C8B-B14F-4D97-AF65-F5344CB8AC3E}">
        <p14:creationId xmlns:p14="http://schemas.microsoft.com/office/powerpoint/2010/main" val="54665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143000"/>
          </a:xfrm>
        </p:spPr>
        <p:txBody>
          <a:bodyPr>
            <a:noAutofit/>
          </a:bodyPr>
          <a:lstStyle/>
          <a:p>
            <a:r>
              <a:rPr lang="en-CA" dirty="0"/>
              <a:t>Comment </a:t>
            </a:r>
            <a:r>
              <a:rPr lang="en-CA" dirty="0" err="1"/>
              <a:t>protéger</a:t>
            </a:r>
            <a:r>
              <a:rPr lang="en-CA" dirty="0"/>
              <a:t> </a:t>
            </a:r>
            <a:r>
              <a:rPr lang="en-CA" dirty="0" err="1"/>
              <a:t>notre</a:t>
            </a:r>
            <a:r>
              <a:rPr lang="en-CA" dirty="0"/>
              <a:t> </a:t>
            </a:r>
            <a:r>
              <a:rPr lang="en-CA" dirty="0" err="1"/>
              <a:t>cerveau</a:t>
            </a:r>
            <a:r>
              <a:rPr lang="en-CA" dirty="0"/>
              <a:t> ?</a:t>
            </a:r>
          </a:p>
        </p:txBody>
      </p:sp>
      <p:pic>
        <p:nvPicPr>
          <p:cNvPr id="7" name="Picture Placeholder 4" descr="Helmet.jpg">
            <a:extLst>
              <a:ext uri="{FF2B5EF4-FFF2-40B4-BE49-F238E27FC236}">
                <a16:creationId xmlns:a16="http://schemas.microsoft.com/office/drawing/2014/main" id="{361D29FE-A19C-4947-B4F5-019BEBE572C0}"/>
              </a:ext>
            </a:extLst>
          </p:cNvPr>
          <p:cNvPicPr>
            <a:picLocks noChangeAspect="1"/>
          </p:cNvPicPr>
          <p:nvPr/>
        </p:nvPicPr>
        <p:blipFill>
          <a:blip r:embed="rId3" cstate="print"/>
          <a:stretch>
            <a:fillRect/>
          </a:stretch>
        </p:blipFill>
        <p:spPr>
          <a:xfrm>
            <a:off x="838200" y="1844451"/>
            <a:ext cx="6702425" cy="4757738"/>
          </a:xfrm>
          <a:prstGeom prst="rect">
            <a:avLst/>
          </a:prstGeom>
        </p:spPr>
      </p:pic>
      <p:sp>
        <p:nvSpPr>
          <p:cNvPr id="8" name="Text Placeholder 3">
            <a:extLst>
              <a:ext uri="{FF2B5EF4-FFF2-40B4-BE49-F238E27FC236}">
                <a16:creationId xmlns:a16="http://schemas.microsoft.com/office/drawing/2014/main" id="{51C37FFE-A468-E24E-9726-943542BB76A3}"/>
              </a:ext>
            </a:extLst>
          </p:cNvPr>
          <p:cNvSpPr txBox="1">
            <a:spLocks/>
          </p:cNvSpPr>
          <p:nvPr/>
        </p:nvSpPr>
        <p:spPr>
          <a:xfrm>
            <a:off x="4343400" y="5791200"/>
            <a:ext cx="4953000" cy="609600"/>
          </a:xfrm>
          <a:prstGeom prst="rect">
            <a:avLst/>
          </a:prstGeom>
          <a:noFill/>
        </p:spPr>
        <p:txBody>
          <a:bodyPr vert="horz" lIns="91430" tIns="45714" rIns="91430" bIns="45714" rtlCol="0">
            <a:normAutofit/>
          </a:bodyPr>
          <a:lstStyle>
            <a:lvl1pPr marL="342862" indent="-342862" algn="l" defTabSz="91429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7" indent="-285718" algn="l" defTabSz="91429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2" indent="-228574" algn="l" defTabSz="91429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21"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70"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8"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7"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6"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5"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CA" sz="2800" b="1" dirty="0">
                <a:solidFill>
                  <a:srgbClr val="FF6501"/>
                </a:solidFill>
                <a:effectLst>
                  <a:outerShdw blurRad="38100" dist="38100" dir="2700000" algn="tl">
                    <a:srgbClr val="000000">
                      <a:alpha val="43137"/>
                    </a:srgbClr>
                  </a:outerShdw>
                </a:effectLst>
                <a:latin typeface="Calibri"/>
                <a:cs typeface="Calibri"/>
              </a:rPr>
              <a:t>PORTER UN CASQUE !!</a:t>
            </a:r>
          </a:p>
        </p:txBody>
      </p:sp>
    </p:spTree>
    <p:extLst>
      <p:ext uri="{BB962C8B-B14F-4D97-AF65-F5344CB8AC3E}">
        <p14:creationId xmlns:p14="http://schemas.microsoft.com/office/powerpoint/2010/main" val="1099134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Autofit/>
          </a:bodyPr>
          <a:lstStyle/>
          <a:p>
            <a:r>
              <a:rPr lang="en-CA" sz="7200" dirty="0" err="1">
                <a:solidFill>
                  <a:srgbClr val="000000"/>
                </a:solidFill>
                <a:cs typeface="Calibri"/>
              </a:rPr>
              <a:t>Règle</a:t>
            </a:r>
            <a:r>
              <a:rPr lang="en-CA" sz="7200" dirty="0">
                <a:solidFill>
                  <a:srgbClr val="000000"/>
                </a:solidFill>
                <a:cs typeface="Calibri"/>
              </a:rPr>
              <a:t> 2-V-1</a:t>
            </a:r>
            <a:endParaRPr lang="en-CA" sz="7200" dirty="0">
              <a:solidFill>
                <a:srgbClr val="000000"/>
              </a:solidFill>
              <a:effectLst/>
              <a:latin typeface="Calibri"/>
              <a:cs typeface="Calibri"/>
            </a:endParaRPr>
          </a:p>
        </p:txBody>
      </p:sp>
      <p:pic>
        <p:nvPicPr>
          <p:cNvPr id="4" name="Picture 3">
            <a:extLst>
              <a:ext uri="{FF2B5EF4-FFF2-40B4-BE49-F238E27FC236}">
                <a16:creationId xmlns:a16="http://schemas.microsoft.com/office/drawing/2014/main" id="{1CF725C7-D4E9-3C47-8EEB-9E4EFD3AF7E2}"/>
              </a:ext>
            </a:extLst>
          </p:cNvPr>
          <p:cNvPicPr>
            <a:picLocks noChangeAspect="1"/>
          </p:cNvPicPr>
          <p:nvPr/>
        </p:nvPicPr>
        <p:blipFill rotWithShape="1">
          <a:blip r:embed="rId3"/>
          <a:srcRect l="1049" t="2079" r="1297"/>
          <a:stretch/>
        </p:blipFill>
        <p:spPr>
          <a:xfrm>
            <a:off x="895739" y="2127380"/>
            <a:ext cx="7333862" cy="4236097"/>
          </a:xfrm>
          <a:prstGeom prst="rect">
            <a:avLst/>
          </a:prstGeom>
        </p:spPr>
      </p:pic>
      <p:pic>
        <p:nvPicPr>
          <p:cNvPr id="5" name="Picture 4">
            <a:extLst>
              <a:ext uri="{FF2B5EF4-FFF2-40B4-BE49-F238E27FC236}">
                <a16:creationId xmlns:a16="http://schemas.microsoft.com/office/drawing/2014/main" id="{7A0084E7-9F04-9241-84CC-B055917A84D2}"/>
              </a:ext>
            </a:extLst>
          </p:cNvPr>
          <p:cNvPicPr>
            <a:picLocks noChangeAspect="1"/>
          </p:cNvPicPr>
          <p:nvPr/>
        </p:nvPicPr>
        <p:blipFill rotWithShape="1">
          <a:blip r:embed="rId4"/>
          <a:srcRect l="29898" t="19837" r="13262" b="19763"/>
          <a:stretch/>
        </p:blipFill>
        <p:spPr>
          <a:xfrm>
            <a:off x="5067299" y="5869827"/>
            <a:ext cx="381001" cy="213474"/>
          </a:xfrm>
          <a:prstGeom prst="rect">
            <a:avLst/>
          </a:prstGeom>
        </p:spPr>
      </p:pic>
      <p:pic>
        <p:nvPicPr>
          <p:cNvPr id="9" name="Picture 8">
            <a:extLst>
              <a:ext uri="{FF2B5EF4-FFF2-40B4-BE49-F238E27FC236}">
                <a16:creationId xmlns:a16="http://schemas.microsoft.com/office/drawing/2014/main" id="{101D5F54-45B9-5A4F-B28E-335369932FB5}"/>
              </a:ext>
            </a:extLst>
          </p:cNvPr>
          <p:cNvPicPr>
            <a:picLocks noChangeAspect="1"/>
          </p:cNvPicPr>
          <p:nvPr/>
        </p:nvPicPr>
        <p:blipFill>
          <a:blip r:embed="rId5"/>
          <a:stretch>
            <a:fillRect/>
          </a:stretch>
        </p:blipFill>
        <p:spPr>
          <a:xfrm>
            <a:off x="7309055" y="5771377"/>
            <a:ext cx="689051" cy="334392"/>
          </a:xfrm>
          <a:prstGeom prst="rect">
            <a:avLst/>
          </a:prstGeom>
        </p:spPr>
      </p:pic>
    </p:spTree>
    <p:extLst>
      <p:ext uri="{BB962C8B-B14F-4D97-AF65-F5344CB8AC3E}">
        <p14:creationId xmlns:p14="http://schemas.microsoft.com/office/powerpoint/2010/main" val="2706468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499D764-3C7F-7742-9139-70E064BBD8DF}"/>
              </a:ext>
            </a:extLst>
          </p:cNvPr>
          <p:cNvSpPr txBox="1">
            <a:spLocks noChangeArrowheads="1"/>
          </p:cNvSpPr>
          <p:nvPr/>
        </p:nvSpPr>
        <p:spPr>
          <a:xfrm>
            <a:off x="457200" y="2286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tx2">
                    <a:lumMod val="50000"/>
                  </a:schemeClr>
                </a:solidFill>
                <a:latin typeface="+mn-lt"/>
              </a:rPr>
              <a:t>Merci !</a:t>
            </a:r>
            <a:endParaRPr lang="en-US" sz="7200" dirty="0">
              <a:solidFill>
                <a:schemeClr val="tx2">
                  <a:lumMod val="50000"/>
                </a:schemeClr>
              </a:solidFill>
              <a:effectLst>
                <a:outerShdw blurRad="38100" dist="38100" dir="2700000" algn="tl">
                  <a:srgbClr val="000000">
                    <a:alpha val="43137"/>
                  </a:srgbClr>
                </a:outerShdw>
              </a:effectLst>
              <a:latin typeface="+mn-lt"/>
            </a:endParaRPr>
          </a:p>
        </p:txBody>
      </p:sp>
      <p:sp>
        <p:nvSpPr>
          <p:cNvPr id="9" name="WordArt 1034">
            <a:extLst>
              <a:ext uri="{FF2B5EF4-FFF2-40B4-BE49-F238E27FC236}">
                <a16:creationId xmlns:a16="http://schemas.microsoft.com/office/drawing/2014/main" id="{9C8EE294-5130-8049-BEB7-4A49AE0873D2}"/>
              </a:ext>
            </a:extLst>
          </p:cNvPr>
          <p:cNvSpPr>
            <a:spLocks noChangeArrowheads="1" noChangeShapeType="1" noTextEdit="1"/>
          </p:cNvSpPr>
          <p:nvPr/>
        </p:nvSpPr>
        <p:spPr bwMode="auto">
          <a:xfrm>
            <a:off x="3048000" y="5562600"/>
            <a:ext cx="3257550" cy="1066800"/>
          </a:xfrm>
          <a:prstGeom prst="rect">
            <a:avLst/>
          </a:prstGeom>
        </p:spPr>
        <p:txBody>
          <a:bodyPr wrap="none" lIns="91430" tIns="45714" rIns="91430" bIns="45714" fromWordArt="1">
            <a:prstTxWarp prst="textCanDown">
              <a:avLst>
                <a:gd name="adj" fmla="val 33333"/>
              </a:avLst>
            </a:prstTxWarp>
          </a:bodyPr>
          <a:lstStyle/>
          <a:p>
            <a:pPr algn="ctr"/>
            <a:endParaRPr lang="en-CA" sz="3600" kern="10">
              <a:ln w="9525">
                <a:solidFill>
                  <a:schemeClr val="tx1"/>
                </a:solidFill>
                <a:round/>
                <a:headEnd/>
                <a:tailEnd/>
              </a:ln>
              <a:solidFill>
                <a:srgbClr val="FF0000"/>
              </a:solidFill>
              <a:latin typeface="Arial"/>
              <a:cs typeface="Arial"/>
            </a:endParaRPr>
          </a:p>
        </p:txBody>
      </p:sp>
      <p:pic>
        <p:nvPicPr>
          <p:cNvPr id="6" name="Picture 5">
            <a:extLst>
              <a:ext uri="{FF2B5EF4-FFF2-40B4-BE49-F238E27FC236}">
                <a16:creationId xmlns:a16="http://schemas.microsoft.com/office/drawing/2014/main" id="{87D6CC94-B2F2-2145-A8F4-232A7E63DA69}"/>
              </a:ext>
            </a:extLst>
          </p:cNvPr>
          <p:cNvPicPr>
            <a:picLocks noChangeAspect="1"/>
          </p:cNvPicPr>
          <p:nvPr/>
        </p:nvPicPr>
        <p:blipFill>
          <a:blip r:embed="rId3"/>
          <a:stretch>
            <a:fillRect/>
          </a:stretch>
        </p:blipFill>
        <p:spPr>
          <a:xfrm>
            <a:off x="4408227" y="1362643"/>
            <a:ext cx="4445297" cy="5789225"/>
          </a:xfrm>
          <a:prstGeom prst="rect">
            <a:avLst/>
          </a:prstGeom>
        </p:spPr>
      </p:pic>
      <p:pic>
        <p:nvPicPr>
          <p:cNvPr id="13" name="Picture 12">
            <a:extLst>
              <a:ext uri="{FF2B5EF4-FFF2-40B4-BE49-F238E27FC236}">
                <a16:creationId xmlns:a16="http://schemas.microsoft.com/office/drawing/2014/main" id="{D2989670-FD4D-9344-9391-ECC98AD89DC8}"/>
              </a:ext>
            </a:extLst>
          </p:cNvPr>
          <p:cNvPicPr>
            <a:picLocks noChangeAspect="1"/>
          </p:cNvPicPr>
          <p:nvPr/>
        </p:nvPicPr>
        <p:blipFill>
          <a:blip r:embed="rId4"/>
          <a:stretch>
            <a:fillRect/>
          </a:stretch>
        </p:blipFill>
        <p:spPr>
          <a:xfrm>
            <a:off x="1509737" y="3020150"/>
            <a:ext cx="2610688" cy="2610688"/>
          </a:xfrm>
          <a:prstGeom prst="rect">
            <a:avLst/>
          </a:prstGeom>
        </p:spPr>
      </p:pic>
    </p:spTree>
    <p:extLst>
      <p:ext uri="{BB962C8B-B14F-4D97-AF65-F5344CB8AC3E}">
        <p14:creationId xmlns:p14="http://schemas.microsoft.com/office/powerpoint/2010/main" val="19923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685800" y="280738"/>
            <a:ext cx="7772400" cy="1143000"/>
          </a:xfrm>
        </p:spPr>
        <p:txBody>
          <a:bodyPr>
            <a:noAutofit/>
          </a:bodyPr>
          <a:lstStyle/>
          <a:p>
            <a:r>
              <a:rPr lang="en-US" sz="4800" dirty="0">
                <a:solidFill>
                  <a:srgbClr val="000000"/>
                </a:solidFill>
                <a:latin typeface="+mn-lt"/>
              </a:rPr>
              <a:t>Ce </a:t>
            </a:r>
            <a:r>
              <a:rPr lang="en-US" sz="4800" dirty="0" err="1">
                <a:solidFill>
                  <a:srgbClr val="000000"/>
                </a:solidFill>
                <a:latin typeface="+mn-lt"/>
              </a:rPr>
              <a:t>dont</a:t>
            </a:r>
            <a:r>
              <a:rPr lang="en-US" sz="4800" dirty="0">
                <a:solidFill>
                  <a:srgbClr val="000000"/>
                </a:solidFill>
                <a:latin typeface="+mn-lt"/>
              </a:rPr>
              <a:t> nous </a:t>
            </a:r>
            <a:r>
              <a:rPr lang="en-US" sz="4800" dirty="0" err="1">
                <a:solidFill>
                  <a:srgbClr val="000000"/>
                </a:solidFill>
                <a:latin typeface="+mn-lt"/>
              </a:rPr>
              <a:t>allons</a:t>
            </a:r>
            <a:r>
              <a:rPr lang="en-US" sz="4800" dirty="0">
                <a:solidFill>
                  <a:srgbClr val="000000"/>
                </a:solidFill>
                <a:latin typeface="+mn-lt"/>
              </a:rPr>
              <a:t> </a:t>
            </a:r>
            <a:r>
              <a:rPr lang="en-US" sz="4800" dirty="0" err="1">
                <a:solidFill>
                  <a:srgbClr val="000000"/>
                </a:solidFill>
                <a:latin typeface="+mn-lt"/>
              </a:rPr>
              <a:t>parler</a:t>
            </a:r>
            <a:r>
              <a:rPr lang="en-US" sz="4800" dirty="0">
                <a:solidFill>
                  <a:srgbClr val="000000"/>
                </a:solidFill>
                <a:latin typeface="+mn-lt"/>
              </a:rPr>
              <a:t>...</a:t>
            </a:r>
          </a:p>
        </p:txBody>
      </p:sp>
      <p:sp>
        <p:nvSpPr>
          <p:cNvPr id="6" name="Rectangle 3">
            <a:extLst>
              <a:ext uri="{FF2B5EF4-FFF2-40B4-BE49-F238E27FC236}">
                <a16:creationId xmlns:a16="http://schemas.microsoft.com/office/drawing/2014/main" id="{33D00218-BD15-1F41-89DE-F1370A81A9C2}"/>
              </a:ext>
            </a:extLst>
          </p:cNvPr>
          <p:cNvSpPr>
            <a:spLocks noChangeArrowheads="1"/>
          </p:cNvSpPr>
          <p:nvPr/>
        </p:nvSpPr>
        <p:spPr bwMode="auto">
          <a:xfrm>
            <a:off x="540668" y="2057401"/>
            <a:ext cx="8062664" cy="4237045"/>
          </a:xfrm>
          <a:prstGeom prst="rect">
            <a:avLst/>
          </a:prstGeom>
          <a:noFill/>
          <a:ln w="19050">
            <a:noFill/>
            <a:miter lim="800000"/>
            <a:headEnd/>
            <a:tailEnd/>
          </a:ln>
        </p:spPr>
        <p:txBody>
          <a:bodyPr wrap="square" lIns="91430" tIns="45714" rIns="91430" bIns="45714">
            <a:spAutoFit/>
          </a:bodyPr>
          <a:lstStyle/>
          <a:p>
            <a:pPr marL="1257159" lvl="2" indent="-342862">
              <a:spcAft>
                <a:spcPts val="1600"/>
              </a:spcAft>
              <a:buFont typeface="Arial" pitchFamily="34" charset="0"/>
              <a:buChar char="•"/>
            </a:pPr>
            <a:r>
              <a:rPr lang="en-US" sz="3600" dirty="0" err="1">
                <a:latin typeface="+mn-lt"/>
                <a:ea typeface="SimSun" pitchFamily="2" charset="-122"/>
                <a:cs typeface="Arial" pitchFamily="34" charset="0"/>
              </a:rPr>
              <a:t>L’importance</a:t>
            </a:r>
            <a:r>
              <a:rPr lang="en-US" sz="3600" dirty="0">
                <a:latin typeface="+mn-lt"/>
                <a:ea typeface="SimSun" pitchFamily="2" charset="-122"/>
                <a:cs typeface="Arial" pitchFamily="34" charset="0"/>
              </a:rPr>
              <a:t> du </a:t>
            </a:r>
            <a:r>
              <a:rPr lang="en-US" sz="3600" dirty="0" err="1">
                <a:latin typeface="+mn-lt"/>
                <a:ea typeface="SimSun" pitchFamily="2" charset="-122"/>
                <a:cs typeface="Arial" pitchFamily="34" charset="0"/>
              </a:rPr>
              <a:t>cerveau</a:t>
            </a:r>
            <a:endParaRPr lang="en-US" sz="3600" dirty="0">
              <a:latin typeface="+mn-lt"/>
              <a:ea typeface="SimSun" pitchFamily="2" charset="-122"/>
              <a:cs typeface="Arial" pitchFamily="34" charset="0"/>
            </a:endParaRPr>
          </a:p>
          <a:p>
            <a:pPr marL="1257159" lvl="2" indent="-342862">
              <a:spcAft>
                <a:spcPts val="1600"/>
              </a:spcAft>
              <a:buFont typeface="Arial" pitchFamily="34" charset="0"/>
              <a:buChar char="•"/>
            </a:pPr>
            <a:r>
              <a:rPr lang="en-US" sz="3600" dirty="0">
                <a:latin typeface="+mn-lt"/>
                <a:ea typeface="SimSun" pitchFamily="2" charset="-122"/>
                <a:cs typeface="Arial" pitchFamily="34" charset="0"/>
              </a:rPr>
              <a:t>Les </a:t>
            </a:r>
            <a:r>
              <a:rPr lang="en-US" sz="3600" dirty="0" err="1">
                <a:latin typeface="+mn-lt"/>
                <a:ea typeface="SimSun" pitchFamily="2" charset="-122"/>
                <a:cs typeface="Arial" pitchFamily="34" charset="0"/>
              </a:rPr>
              <a:t>fonctions</a:t>
            </a:r>
            <a:r>
              <a:rPr lang="en-US" sz="3600" dirty="0">
                <a:latin typeface="+mn-lt"/>
                <a:ea typeface="SimSun" pitchFamily="2" charset="-122"/>
                <a:cs typeface="Arial" pitchFamily="34" charset="0"/>
              </a:rPr>
              <a:t> du </a:t>
            </a:r>
            <a:r>
              <a:rPr lang="en-US" sz="3600" dirty="0" err="1">
                <a:latin typeface="+mn-lt"/>
                <a:ea typeface="SimSun" pitchFamily="2" charset="-122"/>
                <a:cs typeface="Arial" pitchFamily="34" charset="0"/>
              </a:rPr>
              <a:t>cerveau</a:t>
            </a:r>
            <a:endParaRPr lang="en-US" sz="3600" dirty="0">
              <a:latin typeface="+mn-lt"/>
              <a:ea typeface="SimSun" pitchFamily="2" charset="-122"/>
              <a:cs typeface="Arial" pitchFamily="34" charset="0"/>
            </a:endParaRPr>
          </a:p>
          <a:p>
            <a:pPr marL="1257159" lvl="2" indent="-342862">
              <a:spcAft>
                <a:spcPts val="1600"/>
              </a:spcAft>
              <a:buFont typeface="Arial" pitchFamily="34" charset="0"/>
              <a:buChar char="•"/>
            </a:pPr>
            <a:r>
              <a:rPr lang="en-US" sz="3600" dirty="0">
                <a:latin typeface="+mn-lt"/>
                <a:ea typeface="SimSun" pitchFamily="2" charset="-122"/>
                <a:cs typeface="Arial" pitchFamily="34" charset="0"/>
              </a:rPr>
              <a:t>Comment le </a:t>
            </a:r>
            <a:r>
              <a:rPr lang="en-US" sz="3600" dirty="0" err="1">
                <a:latin typeface="+mn-lt"/>
                <a:ea typeface="SimSun" pitchFamily="2" charset="-122"/>
                <a:cs typeface="Arial" pitchFamily="34" charset="0"/>
              </a:rPr>
              <a:t>cerveau</a:t>
            </a:r>
            <a:r>
              <a:rPr lang="en-US" sz="3600" dirty="0">
                <a:latin typeface="+mn-lt"/>
                <a:ea typeface="SimSun" pitchFamily="2" charset="-122"/>
                <a:cs typeface="Arial" pitchFamily="34" charset="0"/>
              </a:rPr>
              <a:t> </a:t>
            </a:r>
            <a:r>
              <a:rPr lang="en-US" sz="3600" dirty="0" err="1">
                <a:latin typeface="+mn-lt"/>
                <a:ea typeface="SimSun" pitchFamily="2" charset="-122"/>
                <a:cs typeface="Arial" pitchFamily="34" charset="0"/>
              </a:rPr>
              <a:t>fonctionne</a:t>
            </a:r>
            <a:endParaRPr lang="en-US" sz="3600" dirty="0">
              <a:latin typeface="+mn-lt"/>
              <a:ea typeface="SimSun" pitchFamily="2" charset="-122"/>
              <a:cs typeface="Arial" pitchFamily="34" charset="0"/>
            </a:endParaRPr>
          </a:p>
          <a:p>
            <a:pPr marL="1257159" lvl="2" indent="-342862">
              <a:spcAft>
                <a:spcPts val="1600"/>
              </a:spcAft>
              <a:buFont typeface="Arial" pitchFamily="34" charset="0"/>
              <a:buChar char="•"/>
            </a:pPr>
            <a:r>
              <a:rPr lang="en-US" sz="3600" dirty="0" err="1">
                <a:latin typeface="+mn-lt"/>
                <a:ea typeface="SimSun" pitchFamily="2" charset="-122"/>
                <a:cs typeface="Arial" pitchFamily="34" charset="0"/>
              </a:rPr>
              <a:t>Pourquoi</a:t>
            </a:r>
            <a:r>
              <a:rPr lang="en-US" sz="3600" dirty="0">
                <a:latin typeface="+mn-lt"/>
                <a:ea typeface="SimSun" pitchFamily="2" charset="-122"/>
                <a:cs typeface="Arial" pitchFamily="34" charset="0"/>
              </a:rPr>
              <a:t> </a:t>
            </a:r>
            <a:r>
              <a:rPr lang="en-US" sz="3600" dirty="0" err="1">
                <a:latin typeface="+mn-lt"/>
                <a:ea typeface="SimSun" pitchFamily="2" charset="-122"/>
                <a:cs typeface="Arial" pitchFamily="34" charset="0"/>
              </a:rPr>
              <a:t>il</a:t>
            </a:r>
            <a:r>
              <a:rPr lang="en-US" sz="3600" dirty="0">
                <a:latin typeface="+mn-lt"/>
                <a:ea typeface="SimSun" pitchFamily="2" charset="-122"/>
                <a:cs typeface="Arial" pitchFamily="34" charset="0"/>
              </a:rPr>
              <a:t> </a:t>
            </a:r>
            <a:r>
              <a:rPr lang="en-US" sz="3600" dirty="0" err="1">
                <a:latin typeface="+mn-lt"/>
                <a:ea typeface="SimSun" pitchFamily="2" charset="-122"/>
                <a:cs typeface="Arial" pitchFamily="34" charset="0"/>
              </a:rPr>
              <a:t>est</a:t>
            </a:r>
            <a:r>
              <a:rPr lang="en-US" sz="3600" dirty="0">
                <a:latin typeface="+mn-lt"/>
                <a:ea typeface="SimSun" pitchFamily="2" charset="-122"/>
                <a:cs typeface="Arial" pitchFamily="34" charset="0"/>
              </a:rPr>
              <a:t> important de </a:t>
            </a:r>
            <a:r>
              <a:rPr lang="en-US" sz="3600" dirty="0" err="1">
                <a:latin typeface="+mn-lt"/>
                <a:ea typeface="SimSun" pitchFamily="2" charset="-122"/>
                <a:cs typeface="Arial" pitchFamily="34" charset="0"/>
              </a:rPr>
              <a:t>protéger</a:t>
            </a:r>
            <a:r>
              <a:rPr lang="en-US" sz="3600" dirty="0">
                <a:latin typeface="+mn-lt"/>
                <a:ea typeface="SimSun" pitchFamily="2" charset="-122"/>
                <a:cs typeface="Arial" pitchFamily="34" charset="0"/>
              </a:rPr>
              <a:t> ton </a:t>
            </a:r>
            <a:r>
              <a:rPr lang="en-US" sz="3600" dirty="0" err="1">
                <a:latin typeface="+mn-lt"/>
                <a:ea typeface="SimSun" pitchFamily="2" charset="-122"/>
                <a:cs typeface="Arial" pitchFamily="34" charset="0"/>
              </a:rPr>
              <a:t>cerveau</a:t>
            </a:r>
            <a:endParaRPr lang="en-US" sz="3600" dirty="0">
              <a:latin typeface="+mn-lt"/>
              <a:ea typeface="SimSun" pitchFamily="2" charset="-122"/>
              <a:cs typeface="Arial" pitchFamily="34" charset="0"/>
            </a:endParaRPr>
          </a:p>
          <a:p>
            <a:pPr marL="1257159" lvl="2" indent="-342862">
              <a:spcAft>
                <a:spcPts val="1600"/>
              </a:spcAft>
              <a:buFont typeface="Arial" pitchFamily="34" charset="0"/>
              <a:buChar char="•"/>
            </a:pPr>
            <a:r>
              <a:rPr lang="en-US" sz="3600" dirty="0">
                <a:latin typeface="+mn-lt"/>
                <a:ea typeface="SimSun" pitchFamily="2" charset="-122"/>
                <a:cs typeface="Arial" pitchFamily="34" charset="0"/>
              </a:rPr>
              <a:t>Comment </a:t>
            </a:r>
            <a:r>
              <a:rPr lang="en-US" sz="3600" dirty="0" err="1">
                <a:latin typeface="+mn-lt"/>
                <a:ea typeface="SimSun" pitchFamily="2" charset="-122"/>
                <a:cs typeface="Arial" pitchFamily="34" charset="0"/>
              </a:rPr>
              <a:t>protéger</a:t>
            </a:r>
            <a:r>
              <a:rPr lang="en-US" sz="3600" dirty="0">
                <a:latin typeface="+mn-lt"/>
                <a:ea typeface="SimSun" pitchFamily="2" charset="-122"/>
                <a:cs typeface="Arial" pitchFamily="34" charset="0"/>
              </a:rPr>
              <a:t> ton </a:t>
            </a:r>
            <a:r>
              <a:rPr lang="en-US" sz="3600" dirty="0" err="1">
                <a:latin typeface="+mn-lt"/>
                <a:ea typeface="SimSun" pitchFamily="2" charset="-122"/>
                <a:cs typeface="Arial" pitchFamily="34" charset="0"/>
              </a:rPr>
              <a:t>cerveau</a:t>
            </a:r>
            <a:endParaRPr lang="en-US" sz="3600" dirty="0">
              <a:latin typeface="+mn-lt"/>
              <a:ea typeface="SimSun" pitchFamily="2" charset="-122"/>
              <a:cs typeface="Arial" pitchFamily="34" charset="0"/>
            </a:endParaRPr>
          </a:p>
        </p:txBody>
      </p:sp>
    </p:spTree>
    <p:extLst>
      <p:ext uri="{BB962C8B-B14F-4D97-AF65-F5344CB8AC3E}">
        <p14:creationId xmlns:p14="http://schemas.microsoft.com/office/powerpoint/2010/main" val="57281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noAutofit/>
          </a:bodyPr>
          <a:lstStyle/>
          <a:p>
            <a:r>
              <a:rPr lang="en-US" sz="7200" dirty="0"/>
              <a:t>Le </a:t>
            </a:r>
            <a:r>
              <a:rPr lang="en-US" sz="7200" dirty="0" err="1"/>
              <a:t>Neurone</a:t>
            </a:r>
            <a:endParaRPr lang="en-US" sz="7200" dirty="0"/>
          </a:p>
        </p:txBody>
      </p:sp>
      <p:sp>
        <p:nvSpPr>
          <p:cNvPr id="14339" name="Rectangle 3"/>
          <p:cNvSpPr>
            <a:spLocks noChangeArrowheads="1"/>
          </p:cNvSpPr>
          <p:nvPr/>
        </p:nvSpPr>
        <p:spPr bwMode="auto">
          <a:xfrm>
            <a:off x="457200" y="1935984"/>
            <a:ext cx="6427101" cy="4785913"/>
          </a:xfrm>
          <a:prstGeom prst="rect">
            <a:avLst/>
          </a:prstGeom>
          <a:solidFill>
            <a:schemeClr val="bg1"/>
          </a:solidFill>
          <a:ln w="9525">
            <a:noFill/>
            <a:miter lim="800000"/>
            <a:headEnd/>
            <a:tailEnd/>
          </a:ln>
        </p:spPr>
        <p:txBody>
          <a:bodyPr wrap="square" lIns="91430" tIns="45714" rIns="91430" bIns="45714">
            <a:spAutoFit/>
          </a:bodyPr>
          <a:lstStyle/>
          <a:p>
            <a:pPr>
              <a:spcAft>
                <a:spcPts val="1400"/>
              </a:spcAft>
              <a:defRPr/>
            </a:pPr>
            <a:r>
              <a:rPr lang="en-US" sz="3000" dirty="0">
                <a:latin typeface="+mn-lt"/>
                <a:cs typeface="Arial" pitchFamily="34" charset="0"/>
              </a:rPr>
              <a:t>Le </a:t>
            </a:r>
            <a:r>
              <a:rPr lang="en-US" sz="3000" dirty="0" err="1">
                <a:latin typeface="+mn-lt"/>
                <a:cs typeface="Arial" pitchFamily="34" charset="0"/>
              </a:rPr>
              <a:t>cerveau</a:t>
            </a:r>
            <a:r>
              <a:rPr lang="en-US" sz="3000" dirty="0">
                <a:latin typeface="+mn-lt"/>
                <a:cs typeface="Arial" pitchFamily="34" charset="0"/>
              </a:rPr>
              <a:t> </a:t>
            </a:r>
            <a:r>
              <a:rPr lang="en-US" sz="3000" dirty="0" err="1">
                <a:latin typeface="+mn-lt"/>
                <a:cs typeface="Arial" pitchFamily="34" charset="0"/>
              </a:rPr>
              <a:t>est</a:t>
            </a:r>
            <a:r>
              <a:rPr lang="en-US" sz="3000" dirty="0">
                <a:latin typeface="+mn-lt"/>
                <a:cs typeface="Arial" pitchFamily="34" charset="0"/>
              </a:rPr>
              <a:t> </a:t>
            </a:r>
            <a:r>
              <a:rPr lang="en-US" sz="3000" dirty="0" err="1">
                <a:latin typeface="+mn-lt"/>
                <a:cs typeface="Arial" pitchFamily="34" charset="0"/>
              </a:rPr>
              <a:t>comme</a:t>
            </a:r>
            <a:r>
              <a:rPr lang="en-US" sz="3000" dirty="0">
                <a:latin typeface="+mn-lt"/>
                <a:cs typeface="Arial" pitchFamily="34" charset="0"/>
              </a:rPr>
              <a:t> un grand </a:t>
            </a:r>
            <a:r>
              <a:rPr lang="en-US" sz="3000" dirty="0" err="1">
                <a:latin typeface="+mn-lt"/>
                <a:cs typeface="Arial" pitchFamily="34" charset="0"/>
              </a:rPr>
              <a:t>centre</a:t>
            </a:r>
            <a:r>
              <a:rPr lang="en-US" sz="3000" dirty="0">
                <a:cs typeface="Arial" pitchFamily="34" charset="0"/>
              </a:rPr>
              <a:t> </a:t>
            </a:r>
            <a:r>
              <a:rPr lang="en-US" sz="3000" dirty="0">
                <a:latin typeface="+mn-lt"/>
                <a:cs typeface="Arial" pitchFamily="34" charset="0"/>
              </a:rPr>
              <a:t>de communication !</a:t>
            </a:r>
          </a:p>
          <a:p>
            <a:pPr marL="457200" indent="-457200">
              <a:spcAft>
                <a:spcPts val="1400"/>
              </a:spcAft>
              <a:buFont typeface="Arial" panose="020B0604020202020204" pitchFamily="34" charset="0"/>
              <a:buChar char="•"/>
              <a:defRPr/>
            </a:pPr>
            <a:r>
              <a:rPr lang="en-US" sz="3000" dirty="0">
                <a:latin typeface="+mn-lt"/>
                <a:cs typeface="Arial" pitchFamily="34" charset="0"/>
              </a:rPr>
              <a:t>Le </a:t>
            </a:r>
            <a:r>
              <a:rPr lang="en-US" sz="3000" dirty="0" err="1">
                <a:latin typeface="+mn-lt"/>
                <a:cs typeface="Arial" pitchFamily="34" charset="0"/>
              </a:rPr>
              <a:t>cerveau</a:t>
            </a:r>
            <a:r>
              <a:rPr lang="en-US" sz="3000" dirty="0">
                <a:latin typeface="+mn-lt"/>
                <a:cs typeface="Arial" pitchFamily="34" charset="0"/>
              </a:rPr>
              <a:t> </a:t>
            </a:r>
            <a:r>
              <a:rPr lang="en-US" sz="3000" dirty="0" err="1">
                <a:latin typeface="+mn-lt"/>
                <a:cs typeface="Arial" pitchFamily="34" charset="0"/>
              </a:rPr>
              <a:t>envoie</a:t>
            </a:r>
            <a:r>
              <a:rPr lang="en-US" sz="3000" dirty="0">
                <a:latin typeface="+mn-lt"/>
                <a:cs typeface="Arial" pitchFamily="34" charset="0"/>
              </a:rPr>
              <a:t> et </a:t>
            </a:r>
            <a:r>
              <a:rPr lang="en-US" sz="3000" dirty="0" err="1">
                <a:latin typeface="+mn-lt"/>
                <a:cs typeface="Arial" pitchFamily="34" charset="0"/>
              </a:rPr>
              <a:t>reçoit</a:t>
            </a:r>
            <a:r>
              <a:rPr lang="en-US" sz="3000" dirty="0">
                <a:latin typeface="+mn-lt"/>
                <a:cs typeface="Arial" pitchFamily="34" charset="0"/>
              </a:rPr>
              <a:t> des messages tout le temps</a:t>
            </a:r>
          </a:p>
          <a:p>
            <a:pPr marL="457200" indent="-457200">
              <a:spcAft>
                <a:spcPts val="1400"/>
              </a:spcAft>
              <a:buFont typeface="Arial" panose="020B0604020202020204" pitchFamily="34" charset="0"/>
              <a:buChar char="•"/>
              <a:defRPr/>
            </a:pPr>
            <a:r>
              <a:rPr lang="en-US" sz="3000" dirty="0">
                <a:cs typeface="Arial" pitchFamily="34" charset="0"/>
              </a:rPr>
              <a:t>Les </a:t>
            </a:r>
            <a:r>
              <a:rPr lang="en-US" sz="3000" dirty="0" err="1">
                <a:cs typeface="Arial" pitchFamily="34" charset="0"/>
              </a:rPr>
              <a:t>n</a:t>
            </a:r>
            <a:r>
              <a:rPr lang="en-US" sz="3000" dirty="0" err="1">
                <a:latin typeface="+mn-lt"/>
                <a:cs typeface="Arial" pitchFamily="34" charset="0"/>
              </a:rPr>
              <a:t>eurones</a:t>
            </a:r>
            <a:r>
              <a:rPr lang="en-US" sz="3000" dirty="0">
                <a:latin typeface="+mn-lt"/>
                <a:cs typeface="Arial" pitchFamily="34" charset="0"/>
              </a:rPr>
              <a:t> </a:t>
            </a:r>
            <a:r>
              <a:rPr lang="en-US" sz="3000" dirty="0" err="1">
                <a:latin typeface="+mn-lt"/>
                <a:cs typeface="Arial" pitchFamily="34" charset="0"/>
              </a:rPr>
              <a:t>envoient</a:t>
            </a:r>
            <a:r>
              <a:rPr lang="en-US" sz="3000" dirty="0">
                <a:latin typeface="+mn-lt"/>
                <a:cs typeface="Arial" pitchFamily="34" charset="0"/>
              </a:rPr>
              <a:t> et </a:t>
            </a:r>
            <a:r>
              <a:rPr lang="en-US" sz="3000" dirty="0" err="1">
                <a:latin typeface="+mn-lt"/>
                <a:cs typeface="Arial" pitchFamily="34" charset="0"/>
              </a:rPr>
              <a:t>reçoivent</a:t>
            </a:r>
            <a:r>
              <a:rPr lang="en-US" sz="3000" dirty="0">
                <a:latin typeface="+mn-lt"/>
                <a:cs typeface="Arial" pitchFamily="34" charset="0"/>
              </a:rPr>
              <a:t> des messages qui nous </a:t>
            </a:r>
            <a:r>
              <a:rPr lang="en-US" sz="3000" dirty="0" err="1">
                <a:latin typeface="+mn-lt"/>
                <a:cs typeface="Arial" pitchFamily="34" charset="0"/>
              </a:rPr>
              <a:t>disent</a:t>
            </a:r>
            <a:r>
              <a:rPr lang="en-US" sz="3000" dirty="0">
                <a:latin typeface="+mn-lt"/>
                <a:cs typeface="Arial" pitchFamily="34" charset="0"/>
              </a:rPr>
              <a:t> comment on </a:t>
            </a:r>
            <a:r>
              <a:rPr lang="en-US" sz="3000" dirty="0" err="1">
                <a:latin typeface="+mn-lt"/>
                <a:cs typeface="Arial" pitchFamily="34" charset="0"/>
              </a:rPr>
              <a:t>pense</a:t>
            </a:r>
            <a:r>
              <a:rPr lang="en-US" sz="3000" dirty="0">
                <a:latin typeface="+mn-lt"/>
                <a:cs typeface="Arial" pitchFamily="34" charset="0"/>
              </a:rPr>
              <a:t>, </a:t>
            </a:r>
            <a:r>
              <a:rPr lang="en-US" sz="3000" dirty="0" err="1">
                <a:latin typeface="+mn-lt"/>
                <a:cs typeface="Arial" pitchFamily="34" charset="0"/>
              </a:rPr>
              <a:t>bouge</a:t>
            </a:r>
            <a:r>
              <a:rPr lang="en-US" sz="3000" dirty="0">
                <a:latin typeface="+mn-lt"/>
                <a:cs typeface="Arial" pitchFamily="34" charset="0"/>
              </a:rPr>
              <a:t> et sent</a:t>
            </a:r>
          </a:p>
          <a:p>
            <a:pPr marL="457200" indent="-457200">
              <a:buFont typeface="Arial" panose="020B0604020202020204" pitchFamily="34" charset="0"/>
              <a:buChar char="•"/>
              <a:defRPr/>
            </a:pPr>
            <a:r>
              <a:rPr lang="en-US" sz="3000" dirty="0">
                <a:latin typeface="+mn-lt"/>
                <a:cs typeface="Arial" pitchFamily="34" charset="0"/>
              </a:rPr>
              <a:t>Les </a:t>
            </a:r>
            <a:r>
              <a:rPr lang="en-US" sz="3000" dirty="0" err="1">
                <a:latin typeface="+mn-lt"/>
                <a:cs typeface="Arial" pitchFamily="34" charset="0"/>
              </a:rPr>
              <a:t>neurones</a:t>
            </a:r>
            <a:r>
              <a:rPr lang="en-US" sz="3000" dirty="0">
                <a:latin typeface="+mn-lt"/>
                <a:cs typeface="Arial" pitchFamily="34" charset="0"/>
              </a:rPr>
              <a:t> </a:t>
            </a:r>
            <a:r>
              <a:rPr lang="en-US" sz="3000" b="1" u="sng" dirty="0">
                <a:solidFill>
                  <a:srgbClr val="FF0000"/>
                </a:solidFill>
                <a:effectLst>
                  <a:outerShdw blurRad="38100" dist="38100" dir="2700000" algn="tl">
                    <a:srgbClr val="000000">
                      <a:alpha val="43137"/>
                    </a:srgbClr>
                  </a:outerShdw>
                </a:effectLst>
                <a:latin typeface="+mn-lt"/>
                <a:cs typeface="Arial" pitchFamily="34" charset="0"/>
              </a:rPr>
              <a:t>NE SE RÉPARENT PAS </a:t>
            </a:r>
            <a:r>
              <a:rPr lang="en-US" sz="3000" dirty="0" err="1">
                <a:latin typeface="+mn-lt"/>
                <a:cs typeface="Arial" pitchFamily="34" charset="0"/>
              </a:rPr>
              <a:t>s’ils</a:t>
            </a:r>
            <a:r>
              <a:rPr lang="en-US" sz="3000" dirty="0">
                <a:latin typeface="+mn-lt"/>
                <a:cs typeface="Arial" pitchFamily="34" charset="0"/>
              </a:rPr>
              <a:t> </a:t>
            </a:r>
            <a:r>
              <a:rPr lang="en-US" sz="3000" dirty="0" err="1">
                <a:latin typeface="+mn-lt"/>
                <a:cs typeface="Arial" pitchFamily="34" charset="0"/>
              </a:rPr>
              <a:t>sont</a:t>
            </a:r>
            <a:r>
              <a:rPr lang="en-US" sz="3000" dirty="0">
                <a:latin typeface="+mn-lt"/>
                <a:cs typeface="Arial" pitchFamily="34" charset="0"/>
              </a:rPr>
              <a:t> </a:t>
            </a:r>
            <a:r>
              <a:rPr lang="en-US" sz="3000" dirty="0" err="1">
                <a:latin typeface="+mn-lt"/>
                <a:cs typeface="Arial" pitchFamily="34" charset="0"/>
              </a:rPr>
              <a:t>blessés</a:t>
            </a:r>
            <a:endParaRPr lang="en-US" sz="3000" dirty="0">
              <a:latin typeface="+mn-lt"/>
              <a:cs typeface="Arial" pitchFamily="34" charset="0"/>
            </a:endParaRPr>
          </a:p>
        </p:txBody>
      </p:sp>
      <p:pic>
        <p:nvPicPr>
          <p:cNvPr id="4" name="Picture 3">
            <a:extLst>
              <a:ext uri="{FF2B5EF4-FFF2-40B4-BE49-F238E27FC236}">
                <a16:creationId xmlns:a16="http://schemas.microsoft.com/office/drawing/2014/main" id="{A92D2723-9142-6D4D-8619-8CA4C7C5821F}"/>
              </a:ext>
            </a:extLst>
          </p:cNvPr>
          <p:cNvPicPr>
            <a:picLocks noChangeAspect="1"/>
          </p:cNvPicPr>
          <p:nvPr/>
        </p:nvPicPr>
        <p:blipFill>
          <a:blip r:embed="rId3"/>
          <a:stretch>
            <a:fillRect/>
          </a:stretch>
        </p:blipFill>
        <p:spPr>
          <a:xfrm>
            <a:off x="6384724" y="2485032"/>
            <a:ext cx="2299929" cy="1843909"/>
          </a:xfrm>
          <a:prstGeom prst="rect">
            <a:avLst/>
          </a:prstGeom>
        </p:spPr>
      </p:pic>
    </p:spTree>
    <p:extLst>
      <p:ext uri="{BB962C8B-B14F-4D97-AF65-F5344CB8AC3E}">
        <p14:creationId xmlns:p14="http://schemas.microsoft.com/office/powerpoint/2010/main" val="357369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715962" y="1919057"/>
            <a:ext cx="8141255" cy="2062091"/>
          </a:xfrm>
          <a:prstGeom prst="rect">
            <a:avLst/>
          </a:prstGeom>
          <a:noFill/>
          <a:ln w="9525">
            <a:noFill/>
            <a:miter lim="800000"/>
            <a:headEnd/>
            <a:tailEnd/>
          </a:ln>
        </p:spPr>
        <p:txBody>
          <a:bodyPr wrap="square" lIns="91430" tIns="45714" rIns="91430" bIns="45714">
            <a:spAutoFit/>
          </a:bodyPr>
          <a:lstStyle/>
          <a:p>
            <a:r>
              <a:rPr lang="en-US" sz="3200" dirty="0">
                <a:latin typeface="Calibri"/>
                <a:cs typeface="Calibri"/>
              </a:rPr>
              <a:t>Les </a:t>
            </a:r>
            <a:r>
              <a:rPr lang="en-US" sz="3200" dirty="0" err="1">
                <a:latin typeface="Calibri"/>
                <a:cs typeface="Calibri"/>
              </a:rPr>
              <a:t>neurones</a:t>
            </a:r>
            <a:r>
              <a:rPr lang="en-US" sz="3200" dirty="0">
                <a:latin typeface="Calibri"/>
                <a:cs typeface="Calibri"/>
              </a:rPr>
              <a:t> </a:t>
            </a:r>
            <a:r>
              <a:rPr lang="en-US" sz="3200" dirty="0" err="1">
                <a:latin typeface="Calibri"/>
                <a:cs typeface="Calibri"/>
              </a:rPr>
              <a:t>sont</a:t>
            </a:r>
            <a:r>
              <a:rPr lang="en-US" sz="3200" dirty="0">
                <a:latin typeface="Calibri"/>
                <a:cs typeface="Calibri"/>
              </a:rPr>
              <a:t> </a:t>
            </a:r>
            <a:r>
              <a:rPr lang="en-US" sz="3200" dirty="0" err="1">
                <a:latin typeface="Calibri"/>
                <a:cs typeface="Calibri"/>
              </a:rPr>
              <a:t>différents</a:t>
            </a:r>
            <a:r>
              <a:rPr lang="en-US" sz="3200" dirty="0">
                <a:latin typeface="Calibri"/>
                <a:cs typeface="Calibri"/>
              </a:rPr>
              <a:t> des </a:t>
            </a:r>
            <a:r>
              <a:rPr lang="en-US" sz="3200" dirty="0" err="1">
                <a:latin typeface="Calibri"/>
                <a:cs typeface="Calibri"/>
              </a:rPr>
              <a:t>autres</a:t>
            </a:r>
            <a:r>
              <a:rPr lang="en-US" sz="3200" dirty="0">
                <a:latin typeface="Calibri"/>
                <a:cs typeface="Calibri"/>
              </a:rPr>
              <a:t> cellules de </a:t>
            </a:r>
            <a:r>
              <a:rPr lang="en-US" sz="3200" dirty="0" err="1">
                <a:latin typeface="Calibri"/>
                <a:cs typeface="Calibri"/>
              </a:rPr>
              <a:t>notre</a:t>
            </a:r>
            <a:r>
              <a:rPr lang="en-US" sz="3200" dirty="0">
                <a:latin typeface="Calibri"/>
                <a:cs typeface="Calibri"/>
              </a:rPr>
              <a:t> corps </a:t>
            </a:r>
            <a:r>
              <a:rPr lang="en-US" sz="3200" dirty="0" err="1">
                <a:latin typeface="Calibri"/>
                <a:cs typeface="Calibri"/>
              </a:rPr>
              <a:t>parce</a:t>
            </a:r>
            <a:r>
              <a:rPr lang="en-US" sz="3200" dirty="0">
                <a:latin typeface="Calibri"/>
                <a:cs typeface="Calibri"/>
              </a:rPr>
              <a:t> </a:t>
            </a:r>
            <a:r>
              <a:rPr lang="en-US" sz="3200" dirty="0" err="1">
                <a:latin typeface="Calibri"/>
                <a:cs typeface="Calibri"/>
              </a:rPr>
              <a:t>qu’ils</a:t>
            </a:r>
            <a:r>
              <a:rPr lang="en-US" sz="3200" dirty="0">
                <a:latin typeface="Calibri"/>
                <a:cs typeface="Calibri"/>
              </a:rPr>
              <a:t> </a:t>
            </a:r>
            <a:r>
              <a:rPr lang="en-US" sz="3200" dirty="0" err="1">
                <a:latin typeface="Calibri"/>
                <a:cs typeface="Calibri"/>
              </a:rPr>
              <a:t>ont</a:t>
            </a:r>
            <a:r>
              <a:rPr lang="en-US" sz="3200" dirty="0">
                <a:latin typeface="Calibri"/>
                <a:cs typeface="Calibri"/>
              </a:rPr>
              <a:t> des branches </a:t>
            </a:r>
            <a:r>
              <a:rPr lang="en-US" sz="3200" dirty="0" err="1">
                <a:latin typeface="Calibri"/>
                <a:cs typeface="Calibri"/>
              </a:rPr>
              <a:t>spécialisées</a:t>
            </a:r>
            <a:r>
              <a:rPr lang="en-US" sz="3200" dirty="0">
                <a:latin typeface="Calibri"/>
                <a:cs typeface="Calibri"/>
              </a:rPr>
              <a:t>.</a:t>
            </a:r>
          </a:p>
          <a:p>
            <a:pPr lvl="2">
              <a:buFontTx/>
              <a:buChar char="•"/>
            </a:pPr>
            <a:endParaRPr lang="en-US" sz="3200" dirty="0">
              <a:latin typeface="Calibri"/>
              <a:cs typeface="Calibri"/>
            </a:endParaRPr>
          </a:p>
        </p:txBody>
      </p:sp>
      <p:sp>
        <p:nvSpPr>
          <p:cNvPr id="14340" name="Rectangle 4"/>
          <p:cNvSpPr>
            <a:spLocks noChangeArrowheads="1"/>
          </p:cNvSpPr>
          <p:nvPr/>
        </p:nvSpPr>
        <p:spPr bwMode="auto">
          <a:xfrm>
            <a:off x="609600" y="4419600"/>
            <a:ext cx="7789863" cy="457200"/>
          </a:xfrm>
          <a:prstGeom prst="rect">
            <a:avLst/>
          </a:prstGeom>
          <a:noFill/>
          <a:ln w="9525">
            <a:noFill/>
            <a:miter lim="800000"/>
            <a:headEnd/>
            <a:tailEnd/>
          </a:ln>
        </p:spPr>
        <p:txBody>
          <a:bodyPr lIns="91430" tIns="45714" rIns="91430" bIns="45714">
            <a:spAutoFit/>
          </a:bodyPr>
          <a:lstStyle/>
          <a:p>
            <a:pPr>
              <a:buFontTx/>
              <a:buChar char="•"/>
            </a:pPr>
            <a:endParaRPr lang="en-US" sz="2400">
              <a:latin typeface="Calibri"/>
              <a:cs typeface="Calibri"/>
            </a:endParaRPr>
          </a:p>
        </p:txBody>
      </p:sp>
      <p:cxnSp>
        <p:nvCxnSpPr>
          <p:cNvPr id="14341" name="AutoShape 7"/>
          <p:cNvCxnSpPr>
            <a:cxnSpLocks noChangeShapeType="1"/>
          </p:cNvCxnSpPr>
          <p:nvPr/>
        </p:nvCxnSpPr>
        <p:spPr bwMode="auto">
          <a:xfrm flipH="1">
            <a:off x="4237473" y="3772796"/>
            <a:ext cx="1756230" cy="512636"/>
          </a:xfrm>
          <a:prstGeom prst="straightConnector1">
            <a:avLst/>
          </a:prstGeom>
          <a:noFill/>
          <a:ln w="9525">
            <a:solidFill>
              <a:schemeClr val="tx1"/>
            </a:solidFill>
            <a:round/>
            <a:headEnd/>
            <a:tailEnd type="triangle" w="med" len="med"/>
          </a:ln>
        </p:spPr>
      </p:cxnSp>
      <p:sp>
        <p:nvSpPr>
          <p:cNvPr id="8" name="TextBox 7"/>
          <p:cNvSpPr txBox="1"/>
          <p:nvPr/>
        </p:nvSpPr>
        <p:spPr>
          <a:xfrm>
            <a:off x="6008930" y="3509816"/>
            <a:ext cx="953344" cy="461653"/>
          </a:xfrm>
          <a:prstGeom prst="rect">
            <a:avLst/>
          </a:prstGeom>
          <a:noFill/>
        </p:spPr>
        <p:txBody>
          <a:bodyPr wrap="square" lIns="91430" tIns="45714" rIns="91430" bIns="45714" rtlCol="0">
            <a:spAutoFit/>
          </a:bodyPr>
          <a:lstStyle/>
          <a:p>
            <a:r>
              <a:rPr lang="en-US" sz="2400" dirty="0">
                <a:latin typeface="Calibri"/>
                <a:cs typeface="Calibri"/>
              </a:rPr>
              <a:t>Axon</a:t>
            </a:r>
          </a:p>
        </p:txBody>
      </p:sp>
      <p:sp>
        <p:nvSpPr>
          <p:cNvPr id="9" name="TextBox 8"/>
          <p:cNvSpPr txBox="1"/>
          <p:nvPr/>
        </p:nvSpPr>
        <p:spPr>
          <a:xfrm>
            <a:off x="5961619" y="4190793"/>
            <a:ext cx="2895599" cy="2431423"/>
          </a:xfrm>
          <a:prstGeom prst="rect">
            <a:avLst/>
          </a:prstGeom>
          <a:noFill/>
        </p:spPr>
        <p:txBody>
          <a:bodyPr wrap="square" lIns="91430" tIns="45714" rIns="91430" bIns="45714" rtlCol="0">
            <a:spAutoFit/>
          </a:bodyPr>
          <a:lstStyle/>
          <a:p>
            <a:pPr marL="0" lvl="2"/>
            <a:r>
              <a:rPr lang="en-US" sz="3200" b="1" dirty="0">
                <a:solidFill>
                  <a:schemeClr val="tx2"/>
                </a:solidFill>
                <a:latin typeface="Calibri"/>
                <a:cs typeface="Calibri"/>
              </a:rPr>
              <a:t>Axon </a:t>
            </a:r>
            <a:r>
              <a:rPr lang="en-US" sz="3200" dirty="0">
                <a:solidFill>
                  <a:schemeClr val="tx2"/>
                </a:solidFill>
                <a:latin typeface="Calibri"/>
                <a:cs typeface="Calibri"/>
              </a:rPr>
              <a:t>:</a:t>
            </a:r>
            <a:r>
              <a:rPr lang="en-US" sz="3200" b="1" dirty="0">
                <a:solidFill>
                  <a:schemeClr val="tx2"/>
                </a:solidFill>
                <a:latin typeface="Calibri"/>
                <a:cs typeface="Calibri"/>
              </a:rPr>
              <a:t> </a:t>
            </a:r>
            <a:r>
              <a:rPr lang="en-US" sz="3200" dirty="0" err="1">
                <a:solidFill>
                  <a:schemeClr val="tx2"/>
                </a:solidFill>
                <a:latin typeface="Calibri"/>
                <a:cs typeface="Calibri"/>
              </a:rPr>
              <a:t>envoie</a:t>
            </a:r>
            <a:r>
              <a:rPr lang="en-US" sz="3200" dirty="0">
                <a:solidFill>
                  <a:schemeClr val="tx2"/>
                </a:solidFill>
                <a:latin typeface="Calibri"/>
                <a:cs typeface="Calibri"/>
              </a:rPr>
              <a:t> des messages </a:t>
            </a:r>
            <a:r>
              <a:rPr lang="en-US" sz="3200" dirty="0" err="1">
                <a:solidFill>
                  <a:schemeClr val="tx2"/>
                </a:solidFill>
                <a:latin typeface="Calibri"/>
                <a:cs typeface="Calibri"/>
              </a:rPr>
              <a:t>à</a:t>
            </a:r>
            <a:r>
              <a:rPr lang="en-US" sz="3200" dirty="0">
                <a:solidFill>
                  <a:schemeClr val="tx2"/>
                </a:solidFill>
                <a:latin typeface="Calibri"/>
                <a:cs typeface="Calibri"/>
              </a:rPr>
              <a:t> </a:t>
            </a:r>
            <a:r>
              <a:rPr lang="en-US" sz="3200" dirty="0" err="1">
                <a:solidFill>
                  <a:schemeClr val="tx2"/>
                </a:solidFill>
                <a:latin typeface="Calibri"/>
                <a:cs typeface="Calibri"/>
              </a:rPr>
              <a:t>d’autres</a:t>
            </a:r>
            <a:r>
              <a:rPr lang="en-US" sz="3200" dirty="0">
                <a:solidFill>
                  <a:schemeClr val="tx2"/>
                </a:solidFill>
                <a:latin typeface="Calibri"/>
                <a:cs typeface="Calibri"/>
              </a:rPr>
              <a:t> </a:t>
            </a:r>
            <a:r>
              <a:rPr lang="en-US" sz="3200" dirty="0" err="1">
                <a:solidFill>
                  <a:schemeClr val="tx2"/>
                </a:solidFill>
                <a:latin typeface="Calibri"/>
                <a:cs typeface="Calibri"/>
              </a:rPr>
              <a:t>neurones</a:t>
            </a:r>
            <a:endParaRPr lang="en-US" sz="3200" dirty="0">
              <a:solidFill>
                <a:schemeClr val="tx2"/>
              </a:solidFill>
              <a:latin typeface="Calibri"/>
              <a:cs typeface="Calibri"/>
            </a:endParaRPr>
          </a:p>
          <a:p>
            <a:endParaRPr lang="en-US" sz="2400" dirty="0">
              <a:latin typeface="Calibri"/>
              <a:cs typeface="Calibri"/>
            </a:endParaRPr>
          </a:p>
        </p:txBody>
      </p:sp>
      <p:cxnSp>
        <p:nvCxnSpPr>
          <p:cNvPr id="10" name="AutoShape 13">
            <a:extLst>
              <a:ext uri="{FF2B5EF4-FFF2-40B4-BE49-F238E27FC236}">
                <a16:creationId xmlns:a16="http://schemas.microsoft.com/office/drawing/2014/main" id="{66F33A64-B1BD-CC43-A069-A5E92C2458D3}"/>
              </a:ext>
            </a:extLst>
          </p:cNvPr>
          <p:cNvCxnSpPr>
            <a:cxnSpLocks noChangeShapeType="1"/>
          </p:cNvCxnSpPr>
          <p:nvPr/>
        </p:nvCxnSpPr>
        <p:spPr bwMode="auto">
          <a:xfrm flipV="1">
            <a:off x="2743953" y="5682735"/>
            <a:ext cx="1600200" cy="381000"/>
          </a:xfrm>
          <a:prstGeom prst="straightConnector1">
            <a:avLst/>
          </a:prstGeom>
          <a:noFill/>
          <a:ln w="9525">
            <a:solidFill>
              <a:schemeClr val="tx1"/>
            </a:solidFill>
            <a:round/>
            <a:headEnd/>
            <a:tailEnd type="triangle" w="med" len="med"/>
          </a:ln>
        </p:spPr>
      </p:cxnSp>
      <p:cxnSp>
        <p:nvCxnSpPr>
          <p:cNvPr id="12" name="AutoShape 13">
            <a:extLst>
              <a:ext uri="{FF2B5EF4-FFF2-40B4-BE49-F238E27FC236}">
                <a16:creationId xmlns:a16="http://schemas.microsoft.com/office/drawing/2014/main" id="{EFF49D75-08D6-EE49-BFA8-8569061B23EA}"/>
              </a:ext>
            </a:extLst>
          </p:cNvPr>
          <p:cNvCxnSpPr>
            <a:cxnSpLocks noChangeShapeType="1"/>
          </p:cNvCxnSpPr>
          <p:nvPr/>
        </p:nvCxnSpPr>
        <p:spPr bwMode="auto">
          <a:xfrm flipV="1">
            <a:off x="2713474" y="6053574"/>
            <a:ext cx="1752600" cy="152400"/>
          </a:xfrm>
          <a:prstGeom prst="straightConnector1">
            <a:avLst/>
          </a:prstGeom>
          <a:noFill/>
          <a:ln w="9525">
            <a:solidFill>
              <a:schemeClr val="tx1"/>
            </a:solidFill>
            <a:round/>
            <a:headEnd/>
            <a:tailEnd type="triangle" w="med" len="med"/>
          </a:ln>
        </p:spPr>
      </p:cxnSp>
      <p:sp>
        <p:nvSpPr>
          <p:cNvPr id="13" name="TextBox 12">
            <a:extLst>
              <a:ext uri="{FF2B5EF4-FFF2-40B4-BE49-F238E27FC236}">
                <a16:creationId xmlns:a16="http://schemas.microsoft.com/office/drawing/2014/main" id="{CC89CD54-9327-7C47-B263-22F2BB9610C7}"/>
              </a:ext>
            </a:extLst>
          </p:cNvPr>
          <p:cNvSpPr txBox="1"/>
          <p:nvPr/>
        </p:nvSpPr>
        <p:spPr>
          <a:xfrm>
            <a:off x="1310674" y="5898947"/>
            <a:ext cx="1402800" cy="461653"/>
          </a:xfrm>
          <a:prstGeom prst="rect">
            <a:avLst/>
          </a:prstGeom>
          <a:noFill/>
        </p:spPr>
        <p:txBody>
          <a:bodyPr wrap="none" lIns="91430" tIns="45714" rIns="91430" bIns="45714" rtlCol="0">
            <a:spAutoFit/>
          </a:bodyPr>
          <a:lstStyle/>
          <a:p>
            <a:r>
              <a:rPr lang="en-US" sz="2400" dirty="0">
                <a:latin typeface="+mn-lt"/>
              </a:rPr>
              <a:t>Dendrites</a:t>
            </a:r>
            <a:endParaRPr lang="en-US" dirty="0">
              <a:latin typeface="+mn-lt"/>
            </a:endParaRPr>
          </a:p>
        </p:txBody>
      </p:sp>
      <p:sp>
        <p:nvSpPr>
          <p:cNvPr id="14" name="TextBox 13">
            <a:extLst>
              <a:ext uri="{FF2B5EF4-FFF2-40B4-BE49-F238E27FC236}">
                <a16:creationId xmlns:a16="http://schemas.microsoft.com/office/drawing/2014/main" id="{3A3F0004-BEF0-624F-A43A-75B004682D99}"/>
              </a:ext>
            </a:extLst>
          </p:cNvPr>
          <p:cNvSpPr txBox="1"/>
          <p:nvPr/>
        </p:nvSpPr>
        <p:spPr>
          <a:xfrm>
            <a:off x="693189" y="3607358"/>
            <a:ext cx="2977074" cy="2431423"/>
          </a:xfrm>
          <a:prstGeom prst="rect">
            <a:avLst/>
          </a:prstGeom>
          <a:noFill/>
        </p:spPr>
        <p:txBody>
          <a:bodyPr wrap="square" lIns="91430" tIns="45714" rIns="91430" bIns="45714" rtlCol="0">
            <a:spAutoFit/>
          </a:bodyPr>
          <a:lstStyle/>
          <a:p>
            <a:pPr marL="0" lvl="2"/>
            <a:r>
              <a:rPr lang="en-US" sz="3200" b="1" dirty="0">
                <a:solidFill>
                  <a:schemeClr val="tx2"/>
                </a:solidFill>
                <a:latin typeface="+mn-lt"/>
              </a:rPr>
              <a:t>Dendrite </a:t>
            </a:r>
            <a:r>
              <a:rPr lang="en-US" sz="3200" dirty="0">
                <a:solidFill>
                  <a:schemeClr val="tx2"/>
                </a:solidFill>
                <a:latin typeface="+mn-lt"/>
              </a:rPr>
              <a:t>: </a:t>
            </a:r>
            <a:r>
              <a:rPr lang="en-US" sz="3200" dirty="0" err="1">
                <a:solidFill>
                  <a:schemeClr val="tx2"/>
                </a:solidFill>
              </a:rPr>
              <a:t>reçoit</a:t>
            </a:r>
            <a:r>
              <a:rPr lang="en-US" sz="3200" dirty="0">
                <a:solidFill>
                  <a:schemeClr val="tx2"/>
                </a:solidFill>
              </a:rPr>
              <a:t> les</a:t>
            </a:r>
            <a:r>
              <a:rPr lang="en-US" sz="3200" dirty="0">
                <a:solidFill>
                  <a:schemeClr val="tx2"/>
                </a:solidFill>
                <a:latin typeface="+mn-lt"/>
              </a:rPr>
              <a:t> messages </a:t>
            </a:r>
            <a:r>
              <a:rPr lang="en-US" sz="3200" dirty="0" err="1">
                <a:solidFill>
                  <a:schemeClr val="tx2"/>
                </a:solidFill>
                <a:latin typeface="+mn-lt"/>
              </a:rPr>
              <a:t>d’autres</a:t>
            </a:r>
            <a:r>
              <a:rPr lang="en-US" sz="3200" dirty="0">
                <a:solidFill>
                  <a:schemeClr val="tx2"/>
                </a:solidFill>
              </a:rPr>
              <a:t> </a:t>
            </a:r>
            <a:r>
              <a:rPr lang="en-US" sz="3200" dirty="0" err="1">
                <a:solidFill>
                  <a:schemeClr val="tx2"/>
                </a:solidFill>
                <a:latin typeface="+mn-lt"/>
              </a:rPr>
              <a:t>neurones</a:t>
            </a:r>
            <a:endParaRPr lang="en-US" sz="3200" dirty="0">
              <a:solidFill>
                <a:schemeClr val="tx2"/>
              </a:solidFill>
              <a:latin typeface="+mn-lt"/>
            </a:endParaRPr>
          </a:p>
          <a:p>
            <a:endParaRPr lang="en-US" sz="2400" dirty="0">
              <a:solidFill>
                <a:schemeClr val="tx2"/>
              </a:solidFill>
              <a:latin typeface="+mn-lt"/>
            </a:endParaRPr>
          </a:p>
        </p:txBody>
      </p:sp>
      <p:pic>
        <p:nvPicPr>
          <p:cNvPr id="15" name="Picture 14">
            <a:extLst>
              <a:ext uri="{FF2B5EF4-FFF2-40B4-BE49-F238E27FC236}">
                <a16:creationId xmlns:a16="http://schemas.microsoft.com/office/drawing/2014/main" id="{1AF129F8-EE83-F54F-AD38-04140599DDAB}"/>
              </a:ext>
            </a:extLst>
          </p:cNvPr>
          <p:cNvPicPr/>
          <p:nvPr/>
        </p:nvPicPr>
        <p:blipFill>
          <a:blip r:embed="rId3"/>
          <a:stretch>
            <a:fillRect/>
          </a:stretch>
        </p:blipFill>
        <p:spPr>
          <a:xfrm>
            <a:off x="2947234" y="3155553"/>
            <a:ext cx="2853289" cy="3442494"/>
          </a:xfrm>
          <a:prstGeom prst="rect">
            <a:avLst/>
          </a:prstGeom>
        </p:spPr>
      </p:pic>
      <p:sp>
        <p:nvSpPr>
          <p:cNvPr id="16" name="Rectangle 9">
            <a:extLst>
              <a:ext uri="{FF2B5EF4-FFF2-40B4-BE49-F238E27FC236}">
                <a16:creationId xmlns:a16="http://schemas.microsoft.com/office/drawing/2014/main" id="{D81D7751-1CAB-DB4D-B1E8-DF250709AD97}"/>
              </a:ext>
            </a:extLst>
          </p:cNvPr>
          <p:cNvSpPr txBox="1">
            <a:spLocks noChangeArrowheads="1"/>
          </p:cNvSpPr>
          <p:nvPr/>
        </p:nvSpPr>
        <p:spPr>
          <a:xfrm>
            <a:off x="457201" y="274638"/>
            <a:ext cx="8229600" cy="1143000"/>
          </a:xfrm>
          <a:prstGeom prst="rect">
            <a:avLst/>
          </a:prstGeom>
          <a:no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a:t>Le </a:t>
            </a:r>
            <a:r>
              <a:rPr lang="en-US" sz="7200" dirty="0" err="1"/>
              <a:t>Neurone</a:t>
            </a:r>
            <a:endParaRPr lang="en-US" sz="7200" dirty="0"/>
          </a:p>
        </p:txBody>
      </p:sp>
    </p:spTree>
    <p:extLst>
      <p:ext uri="{BB962C8B-B14F-4D97-AF65-F5344CB8AC3E}">
        <p14:creationId xmlns:p14="http://schemas.microsoft.com/office/powerpoint/2010/main" val="79982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32013" y="304800"/>
            <a:ext cx="8789157" cy="1143000"/>
          </a:xfrm>
        </p:spPr>
        <p:txBody>
          <a:bodyPr>
            <a:noAutofit/>
          </a:bodyPr>
          <a:lstStyle/>
          <a:p>
            <a:r>
              <a:rPr lang="en-US" sz="7000" dirty="0" err="1">
                <a:solidFill>
                  <a:srgbClr val="000000"/>
                </a:solidFill>
                <a:latin typeface="Calibri"/>
                <a:cs typeface="Calibri"/>
              </a:rPr>
              <a:t>L’anatomie</a:t>
            </a:r>
            <a:r>
              <a:rPr lang="en-US" sz="7000" dirty="0">
                <a:solidFill>
                  <a:srgbClr val="000000"/>
                </a:solidFill>
                <a:latin typeface="Calibri"/>
                <a:cs typeface="Calibri"/>
              </a:rPr>
              <a:t> du </a:t>
            </a:r>
            <a:r>
              <a:rPr lang="en-US" sz="7000" dirty="0" err="1">
                <a:solidFill>
                  <a:srgbClr val="000000"/>
                </a:solidFill>
                <a:latin typeface="Calibri"/>
                <a:cs typeface="Calibri"/>
              </a:rPr>
              <a:t>cerveau</a:t>
            </a:r>
            <a:endParaRPr lang="en-US" sz="7000" dirty="0">
              <a:solidFill>
                <a:srgbClr val="000000"/>
              </a:solidFill>
              <a:latin typeface="Calibri"/>
              <a:cs typeface="Calibri"/>
            </a:endParaRPr>
          </a:p>
        </p:txBody>
      </p:sp>
      <p:grpSp>
        <p:nvGrpSpPr>
          <p:cNvPr id="21" name="Group 20">
            <a:extLst>
              <a:ext uri="{FF2B5EF4-FFF2-40B4-BE49-F238E27FC236}">
                <a16:creationId xmlns:a16="http://schemas.microsoft.com/office/drawing/2014/main" id="{4B070CA1-DF55-FB47-93BE-38D563040059}"/>
              </a:ext>
            </a:extLst>
          </p:cNvPr>
          <p:cNvGrpSpPr/>
          <p:nvPr/>
        </p:nvGrpSpPr>
        <p:grpSpPr>
          <a:xfrm>
            <a:off x="504914" y="2127483"/>
            <a:ext cx="8087709" cy="3892317"/>
            <a:chOff x="706865" y="2127483"/>
            <a:chExt cx="8087709" cy="3892317"/>
          </a:xfrm>
        </p:grpSpPr>
        <p:sp>
          <p:nvSpPr>
            <p:cNvPr id="1028" name="Rectangle 4"/>
            <p:cNvSpPr>
              <a:spLocks noChangeArrowheads="1"/>
            </p:cNvSpPr>
            <p:nvPr/>
          </p:nvSpPr>
          <p:spPr bwMode="auto">
            <a:xfrm>
              <a:off x="733760" y="2142261"/>
              <a:ext cx="1695893" cy="461653"/>
            </a:xfrm>
            <a:prstGeom prst="rect">
              <a:avLst/>
            </a:prstGeom>
            <a:noFill/>
            <a:ln w="9525">
              <a:noFill/>
              <a:miter lim="800000"/>
              <a:headEnd/>
              <a:tailEnd/>
            </a:ln>
          </p:spPr>
          <p:txBody>
            <a:bodyPr wrap="none" lIns="91430" tIns="45714" rIns="91430" bIns="45714">
              <a:spAutoFit/>
            </a:bodyPr>
            <a:lstStyle/>
            <a:p>
              <a:r>
                <a:rPr lang="en-US" sz="2400" dirty="0">
                  <a:solidFill>
                    <a:srgbClr val="000000"/>
                  </a:solidFill>
                  <a:latin typeface="Calibri"/>
                  <a:cs typeface="Calibri"/>
                </a:rPr>
                <a:t>Lobe frontal</a:t>
              </a:r>
            </a:p>
          </p:txBody>
        </p:sp>
        <p:sp>
          <p:nvSpPr>
            <p:cNvPr id="1029" name="Rectangle 5"/>
            <p:cNvSpPr>
              <a:spLocks noChangeArrowheads="1"/>
            </p:cNvSpPr>
            <p:nvPr/>
          </p:nvSpPr>
          <p:spPr bwMode="auto">
            <a:xfrm>
              <a:off x="706865" y="4785529"/>
              <a:ext cx="2209800" cy="461665"/>
            </a:xfrm>
            <a:prstGeom prst="rect">
              <a:avLst/>
            </a:prstGeom>
            <a:noFill/>
            <a:ln w="9525">
              <a:noFill/>
              <a:miter lim="800000"/>
              <a:headEnd/>
              <a:tailEnd/>
            </a:ln>
          </p:spPr>
          <p:txBody>
            <a:bodyPr wrap="square" lIns="91430" tIns="45714" rIns="91430" bIns="45714">
              <a:spAutoFit/>
            </a:bodyPr>
            <a:lstStyle/>
            <a:p>
              <a:r>
                <a:rPr lang="en-US" sz="2400" dirty="0">
                  <a:solidFill>
                    <a:srgbClr val="000000"/>
                  </a:solidFill>
                  <a:latin typeface="Calibri"/>
                  <a:cs typeface="Calibri"/>
                </a:rPr>
                <a:t>Lobe temporal</a:t>
              </a:r>
            </a:p>
          </p:txBody>
        </p:sp>
        <p:sp>
          <p:nvSpPr>
            <p:cNvPr id="1030" name="Rectangle 6"/>
            <p:cNvSpPr>
              <a:spLocks noChangeArrowheads="1"/>
            </p:cNvSpPr>
            <p:nvPr/>
          </p:nvSpPr>
          <p:spPr bwMode="auto">
            <a:xfrm>
              <a:off x="6612593" y="2373087"/>
              <a:ext cx="1817465" cy="461653"/>
            </a:xfrm>
            <a:prstGeom prst="rect">
              <a:avLst/>
            </a:prstGeom>
            <a:noFill/>
            <a:ln w="9525">
              <a:noFill/>
              <a:miter lim="800000"/>
              <a:headEnd/>
              <a:tailEnd/>
            </a:ln>
          </p:spPr>
          <p:txBody>
            <a:bodyPr wrap="none" lIns="91430" tIns="45714" rIns="91430" bIns="45714">
              <a:spAutoFit/>
            </a:bodyPr>
            <a:lstStyle/>
            <a:p>
              <a:r>
                <a:rPr lang="en-US" sz="2400" dirty="0">
                  <a:solidFill>
                    <a:srgbClr val="000000"/>
                  </a:solidFill>
                  <a:latin typeface="Calibri"/>
                  <a:cs typeface="Calibri"/>
                </a:rPr>
                <a:t>Lobe </a:t>
              </a:r>
              <a:r>
                <a:rPr lang="en-US" sz="2400" dirty="0" err="1">
                  <a:solidFill>
                    <a:srgbClr val="000000"/>
                  </a:solidFill>
                  <a:latin typeface="Calibri"/>
                  <a:cs typeface="Calibri"/>
                </a:rPr>
                <a:t>pariétal</a:t>
              </a:r>
              <a:endParaRPr lang="en-US" sz="2400" dirty="0">
                <a:solidFill>
                  <a:srgbClr val="000000"/>
                </a:solidFill>
                <a:latin typeface="Calibri"/>
                <a:cs typeface="Calibri"/>
              </a:endParaRPr>
            </a:p>
          </p:txBody>
        </p:sp>
        <p:sp>
          <p:nvSpPr>
            <p:cNvPr id="9" name="Rectangle 8"/>
            <p:cNvSpPr/>
            <p:nvPr/>
          </p:nvSpPr>
          <p:spPr bwMode="auto">
            <a:xfrm>
              <a:off x="5046662" y="5638800"/>
              <a:ext cx="19812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30" tIns="45714" rIns="91430" bIns="45714" numCol="1" rtlCol="0" anchor="t" anchorCtr="0" compatLnSpc="1">
              <a:prstTxWarp prst="textNoShape">
                <a:avLst/>
              </a:prstTxWarp>
            </a:bodyPr>
            <a:lstStyle/>
            <a:p>
              <a:pPr defTabSz="914298"/>
              <a:endParaRPr lang="en-US">
                <a:solidFill>
                  <a:srgbClr val="000000"/>
                </a:solidFill>
                <a:latin typeface="Calibri"/>
                <a:cs typeface="Calibri"/>
              </a:endParaRPr>
            </a:p>
          </p:txBody>
        </p:sp>
        <p:sp>
          <p:nvSpPr>
            <p:cNvPr id="1031" name="Rectangle 7"/>
            <p:cNvSpPr>
              <a:spLocks noChangeArrowheads="1"/>
            </p:cNvSpPr>
            <p:nvPr/>
          </p:nvSpPr>
          <p:spPr bwMode="auto">
            <a:xfrm>
              <a:off x="6892086" y="4777346"/>
              <a:ext cx="1902488" cy="461653"/>
            </a:xfrm>
            <a:prstGeom prst="rect">
              <a:avLst/>
            </a:prstGeom>
            <a:noFill/>
            <a:ln w="9525">
              <a:noFill/>
              <a:miter lim="800000"/>
              <a:headEnd/>
              <a:tailEnd/>
            </a:ln>
          </p:spPr>
          <p:txBody>
            <a:bodyPr wrap="none" lIns="91430" tIns="45714" rIns="91430" bIns="45714">
              <a:spAutoFit/>
            </a:bodyPr>
            <a:lstStyle/>
            <a:p>
              <a:r>
                <a:rPr lang="en-US" sz="2400" dirty="0">
                  <a:solidFill>
                    <a:srgbClr val="000000"/>
                  </a:solidFill>
                  <a:latin typeface="Calibri"/>
                  <a:cs typeface="Calibri"/>
                </a:rPr>
                <a:t>Lobe occipital</a:t>
              </a:r>
            </a:p>
          </p:txBody>
        </p:sp>
        <p:pic>
          <p:nvPicPr>
            <p:cNvPr id="3" name="Picture 2">
              <a:extLst>
                <a:ext uri="{FF2B5EF4-FFF2-40B4-BE49-F238E27FC236}">
                  <a16:creationId xmlns:a16="http://schemas.microsoft.com/office/drawing/2014/main" id="{CB790825-096A-7E42-A3FD-54F2AFC12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6727">
              <a:off x="2301281" y="2127483"/>
              <a:ext cx="5030027" cy="3588086"/>
            </a:xfrm>
            <a:prstGeom prst="rect">
              <a:avLst/>
            </a:prstGeom>
          </p:spPr>
        </p:pic>
        <p:cxnSp>
          <p:nvCxnSpPr>
            <p:cNvPr id="12" name="Elbow Connector 11">
              <a:extLst>
                <a:ext uri="{FF2B5EF4-FFF2-40B4-BE49-F238E27FC236}">
                  <a16:creationId xmlns:a16="http://schemas.microsoft.com/office/drawing/2014/main" id="{C46BD0AE-623D-B942-93C8-3598F6903B4C}"/>
                </a:ext>
              </a:extLst>
            </p:cNvPr>
            <p:cNvCxnSpPr>
              <a:cxnSpLocks/>
            </p:cNvCxnSpPr>
            <p:nvPr/>
          </p:nvCxnSpPr>
          <p:spPr>
            <a:xfrm>
              <a:off x="1073524" y="2682953"/>
              <a:ext cx="2209800" cy="252000"/>
            </a:xfrm>
            <a:prstGeom prst="bentConnector3">
              <a:avLst>
                <a:gd name="adj1" fmla="val 99899"/>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28E647CC-95AC-D34F-92C0-3A7D0A464F11}"/>
                </a:ext>
              </a:extLst>
            </p:cNvPr>
            <p:cNvCxnSpPr>
              <a:cxnSpLocks/>
            </p:cNvCxnSpPr>
            <p:nvPr/>
          </p:nvCxnSpPr>
          <p:spPr>
            <a:xfrm flipV="1">
              <a:off x="1905000" y="5016362"/>
              <a:ext cx="2209800" cy="252000"/>
            </a:xfrm>
            <a:prstGeom prst="bentConnector3">
              <a:avLst>
                <a:gd name="adj1" fmla="val 99899"/>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05806F4B-4A1E-6244-8F22-E31EA5C28D28}"/>
                </a:ext>
              </a:extLst>
            </p:cNvPr>
            <p:cNvCxnSpPr>
              <a:cxnSpLocks/>
            </p:cNvCxnSpPr>
            <p:nvPr/>
          </p:nvCxnSpPr>
          <p:spPr>
            <a:xfrm flipH="1">
              <a:off x="6037262" y="2936853"/>
              <a:ext cx="2209800" cy="252000"/>
            </a:xfrm>
            <a:prstGeom prst="bentConnector3">
              <a:avLst>
                <a:gd name="adj1" fmla="val 99899"/>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0A00E3B9-76BC-554D-B9D6-87745920C6EF}"/>
                </a:ext>
              </a:extLst>
            </p:cNvPr>
            <p:cNvCxnSpPr>
              <a:cxnSpLocks/>
            </p:cNvCxnSpPr>
            <p:nvPr/>
          </p:nvCxnSpPr>
          <p:spPr>
            <a:xfrm rot="10800000">
              <a:off x="6649439" y="4781834"/>
              <a:ext cx="2034658" cy="470038"/>
            </a:xfrm>
            <a:prstGeom prst="bentConnector3">
              <a:avLst>
                <a:gd name="adj1" fmla="val 995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6">
            <a:extLst>
              <a:ext uri="{FF2B5EF4-FFF2-40B4-BE49-F238E27FC236}">
                <a16:creationId xmlns:a16="http://schemas.microsoft.com/office/drawing/2014/main" id="{65315C98-500F-174B-8617-507D6326CFC4}"/>
              </a:ext>
            </a:extLst>
          </p:cNvPr>
          <p:cNvSpPr>
            <a:spLocks noChangeArrowheads="1"/>
          </p:cNvSpPr>
          <p:nvPr/>
        </p:nvSpPr>
        <p:spPr bwMode="auto">
          <a:xfrm>
            <a:off x="6604054" y="5558147"/>
            <a:ext cx="1228008" cy="461653"/>
          </a:xfrm>
          <a:prstGeom prst="rect">
            <a:avLst/>
          </a:prstGeom>
          <a:noFill/>
          <a:ln w="9525">
            <a:noFill/>
            <a:miter lim="800000"/>
            <a:headEnd/>
            <a:tailEnd/>
          </a:ln>
        </p:spPr>
        <p:txBody>
          <a:bodyPr wrap="none" lIns="91430" tIns="45714" rIns="91430" bIns="45714">
            <a:spAutoFit/>
          </a:bodyPr>
          <a:lstStyle/>
          <a:p>
            <a:r>
              <a:rPr lang="en-US" sz="2400" dirty="0" err="1">
                <a:latin typeface="+mj-lt"/>
              </a:rPr>
              <a:t>Cervelet</a:t>
            </a:r>
            <a:endParaRPr lang="en-US" sz="2400" dirty="0">
              <a:latin typeface="+mj-lt"/>
            </a:endParaRPr>
          </a:p>
        </p:txBody>
      </p:sp>
      <p:cxnSp>
        <p:nvCxnSpPr>
          <p:cNvPr id="16" name="Elbow Connector 15">
            <a:extLst>
              <a:ext uri="{FF2B5EF4-FFF2-40B4-BE49-F238E27FC236}">
                <a16:creationId xmlns:a16="http://schemas.microsoft.com/office/drawing/2014/main" id="{D160D516-4E3E-114E-B231-7C0B7D412549}"/>
              </a:ext>
            </a:extLst>
          </p:cNvPr>
          <p:cNvCxnSpPr>
            <a:cxnSpLocks/>
          </p:cNvCxnSpPr>
          <p:nvPr/>
        </p:nvCxnSpPr>
        <p:spPr>
          <a:xfrm rot="10800000">
            <a:off x="5581273" y="5517776"/>
            <a:ext cx="2034658" cy="470038"/>
          </a:xfrm>
          <a:prstGeom prst="bentConnector3">
            <a:avLst>
              <a:gd name="adj1" fmla="val 995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65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Autofit/>
          </a:bodyPr>
          <a:lstStyle/>
          <a:p>
            <a:r>
              <a:rPr lang="en-CA" sz="7200" dirty="0">
                <a:latin typeface="Calibri"/>
                <a:cs typeface="Calibri"/>
              </a:rPr>
              <a:t>Question</a:t>
            </a:r>
          </a:p>
        </p:txBody>
      </p:sp>
      <p:sp>
        <p:nvSpPr>
          <p:cNvPr id="7" name="Rectangle 3">
            <a:extLst>
              <a:ext uri="{FF2B5EF4-FFF2-40B4-BE49-F238E27FC236}">
                <a16:creationId xmlns:a16="http://schemas.microsoft.com/office/drawing/2014/main" id="{82D64B19-0AEF-EF49-8A96-EA5C565A9936}"/>
              </a:ext>
            </a:extLst>
          </p:cNvPr>
          <p:cNvSpPr txBox="1">
            <a:spLocks noChangeArrowheads="1"/>
          </p:cNvSpPr>
          <p:nvPr/>
        </p:nvSpPr>
        <p:spPr>
          <a:xfrm>
            <a:off x="762000" y="2209800"/>
            <a:ext cx="7315200" cy="38100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US" sz="3600" b="1" dirty="0">
                <a:latin typeface="Calibri"/>
                <a:ea typeface="SimSun" pitchFamily="2" charset="-122"/>
                <a:cs typeface="Calibri"/>
              </a:rPr>
              <a:t>Q </a:t>
            </a:r>
            <a:r>
              <a:rPr lang="en-US" sz="3600" dirty="0">
                <a:latin typeface="Calibri"/>
                <a:ea typeface="SimSun" pitchFamily="2" charset="-122"/>
                <a:cs typeface="Calibri"/>
              </a:rPr>
              <a:t>: Quelle </a:t>
            </a:r>
            <a:r>
              <a:rPr lang="en-US" sz="3600" dirty="0" err="1">
                <a:latin typeface="Calibri"/>
                <a:ea typeface="SimSun" pitchFamily="2" charset="-122"/>
                <a:cs typeface="Calibri"/>
              </a:rPr>
              <a:t>serait</a:t>
            </a:r>
            <a:r>
              <a:rPr lang="en-US" sz="3600" dirty="0">
                <a:latin typeface="Calibri"/>
                <a:ea typeface="SimSun" pitchFamily="2" charset="-122"/>
                <a:cs typeface="Calibri"/>
              </a:rPr>
              <a:t> la </a:t>
            </a:r>
            <a:r>
              <a:rPr lang="en-US" sz="3600" dirty="0" err="1">
                <a:latin typeface="Calibri"/>
                <a:ea typeface="SimSun" pitchFamily="2" charset="-122"/>
                <a:cs typeface="Calibri"/>
              </a:rPr>
              <a:t>conséquence</a:t>
            </a:r>
            <a:r>
              <a:rPr lang="en-US" sz="3600" dirty="0">
                <a:latin typeface="Calibri"/>
                <a:ea typeface="SimSun" pitchFamily="2" charset="-122"/>
                <a:cs typeface="Calibri"/>
              </a:rPr>
              <a:t> </a:t>
            </a:r>
            <a:r>
              <a:rPr lang="en-US" sz="3600" dirty="0" err="1">
                <a:latin typeface="Calibri"/>
                <a:ea typeface="SimSun" pitchFamily="2" charset="-122"/>
                <a:cs typeface="Calibri"/>
              </a:rPr>
              <a:t>si</a:t>
            </a:r>
            <a:r>
              <a:rPr lang="en-US" sz="3600" dirty="0">
                <a:latin typeface="Calibri"/>
                <a:ea typeface="SimSun" pitchFamily="2" charset="-122"/>
                <a:cs typeface="Calibri"/>
              </a:rPr>
              <a:t> on </a:t>
            </a:r>
            <a:r>
              <a:rPr lang="en-US" sz="3600" dirty="0" err="1">
                <a:latin typeface="Calibri"/>
                <a:ea typeface="SimSun" pitchFamily="2" charset="-122"/>
                <a:cs typeface="Calibri"/>
              </a:rPr>
              <a:t>endommageait</a:t>
            </a:r>
            <a:r>
              <a:rPr lang="en-US" sz="3600" dirty="0">
                <a:latin typeface="Calibri"/>
                <a:ea typeface="SimSun" pitchFamily="2" charset="-122"/>
                <a:cs typeface="Calibri"/>
              </a:rPr>
              <a:t> </a:t>
            </a:r>
            <a:r>
              <a:rPr lang="en-US" sz="3600" dirty="0" err="1">
                <a:latin typeface="Calibri"/>
                <a:ea typeface="SimSun" pitchFamily="2" charset="-122"/>
                <a:cs typeface="Calibri"/>
              </a:rPr>
              <a:t>nos</a:t>
            </a:r>
            <a:r>
              <a:rPr lang="en-US" sz="3600" dirty="0">
                <a:latin typeface="Calibri"/>
                <a:ea typeface="SimSun" pitchFamily="2" charset="-122"/>
                <a:cs typeface="Calibri"/>
              </a:rPr>
              <a:t> lobes?</a:t>
            </a:r>
            <a:r>
              <a:rPr lang="en-US" sz="3600" i="1" dirty="0">
                <a:latin typeface="Calibri"/>
                <a:ea typeface="SimSun" pitchFamily="2" charset="-122"/>
                <a:cs typeface="Calibri"/>
              </a:rPr>
              <a:t> </a:t>
            </a:r>
          </a:p>
        </p:txBody>
      </p:sp>
      <p:pic>
        <p:nvPicPr>
          <p:cNvPr id="9" name="Picture 7" descr="http://www.math.hmc.edu/~tucker/math104/graphics/thinking-cap.gif">
            <a:extLst>
              <a:ext uri="{FF2B5EF4-FFF2-40B4-BE49-F238E27FC236}">
                <a16:creationId xmlns:a16="http://schemas.microsoft.com/office/drawing/2014/main" id="{804E8921-38AB-2A49-BFBB-9FE5426FC336}"/>
              </a:ext>
            </a:extLst>
          </p:cNvPr>
          <p:cNvPicPr>
            <a:picLocks noChangeAspect="1" noChangeArrowheads="1"/>
          </p:cNvPicPr>
          <p:nvPr/>
        </p:nvPicPr>
        <p:blipFill>
          <a:blip r:embed="rId3" cstate="print"/>
          <a:srcRect/>
          <a:stretch>
            <a:fillRect/>
          </a:stretch>
        </p:blipFill>
        <p:spPr bwMode="auto">
          <a:xfrm>
            <a:off x="5729288" y="2743200"/>
            <a:ext cx="2957513" cy="3429001"/>
          </a:xfrm>
          <a:prstGeom prst="rect">
            <a:avLst/>
          </a:prstGeom>
          <a:noFill/>
          <a:ln w="9525">
            <a:noFill/>
            <a:miter lim="800000"/>
            <a:headEnd/>
            <a:tailEnd/>
          </a:ln>
        </p:spPr>
      </p:pic>
      <p:sp>
        <p:nvSpPr>
          <p:cNvPr id="10" name="TextBox 9">
            <a:extLst>
              <a:ext uri="{FF2B5EF4-FFF2-40B4-BE49-F238E27FC236}">
                <a16:creationId xmlns:a16="http://schemas.microsoft.com/office/drawing/2014/main" id="{C6C45EDF-CE31-AE4D-8861-222AC348BB45}"/>
              </a:ext>
            </a:extLst>
          </p:cNvPr>
          <p:cNvSpPr txBox="1"/>
          <p:nvPr/>
        </p:nvSpPr>
        <p:spPr>
          <a:xfrm>
            <a:off x="1066800" y="3857542"/>
            <a:ext cx="4686299" cy="1200316"/>
          </a:xfrm>
          <a:prstGeom prst="rect">
            <a:avLst/>
          </a:prstGeom>
          <a:noFill/>
        </p:spPr>
        <p:txBody>
          <a:bodyPr wrap="square" lIns="91430" tIns="45714" rIns="91430" bIns="45714" rtlCol="0">
            <a:spAutoFit/>
          </a:bodyPr>
          <a:lstStyle/>
          <a:p>
            <a:r>
              <a:rPr lang="en-US" sz="3600" b="1" dirty="0">
                <a:solidFill>
                  <a:srgbClr val="1E497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 : </a:t>
            </a:r>
            <a:r>
              <a:rPr lang="en-US" sz="3600" dirty="0">
                <a:solidFill>
                  <a:srgbClr val="1E497D"/>
                </a:solidFill>
                <a:latin typeface="Calibri" panose="020F0502020204030204" pitchFamily="34" charset="0"/>
                <a:cs typeface="Calibri" panose="020F0502020204030204" pitchFamily="34" charset="0"/>
              </a:rPr>
              <a:t>La vie ne </a:t>
            </a:r>
            <a:r>
              <a:rPr lang="en-US" sz="3600" dirty="0" err="1">
                <a:solidFill>
                  <a:srgbClr val="1E497D"/>
                </a:solidFill>
                <a:latin typeface="Calibri" panose="020F0502020204030204" pitchFamily="34" charset="0"/>
                <a:cs typeface="Calibri" panose="020F0502020204030204" pitchFamily="34" charset="0"/>
              </a:rPr>
              <a:t>serait</a:t>
            </a:r>
            <a:r>
              <a:rPr lang="en-US" sz="3600" dirty="0">
                <a:solidFill>
                  <a:srgbClr val="1E497D"/>
                </a:solidFill>
                <a:latin typeface="Calibri" panose="020F0502020204030204" pitchFamily="34" charset="0"/>
                <a:cs typeface="Calibri" panose="020F0502020204030204" pitchFamily="34" charset="0"/>
              </a:rPr>
              <a:t> pas </a:t>
            </a:r>
            <a:r>
              <a:rPr lang="en-US" sz="3600" dirty="0" err="1">
                <a:solidFill>
                  <a:srgbClr val="1E497D"/>
                </a:solidFill>
                <a:latin typeface="Calibri" panose="020F0502020204030204" pitchFamily="34" charset="0"/>
                <a:cs typeface="Calibri" panose="020F0502020204030204" pitchFamily="34" charset="0"/>
              </a:rPr>
              <a:t>pareille</a:t>
            </a:r>
            <a:r>
              <a:rPr lang="en-US" sz="3600" dirty="0">
                <a:solidFill>
                  <a:srgbClr val="1E497D"/>
                </a:solidFill>
                <a:latin typeface="Calibri" panose="020F0502020204030204" pitchFamily="34" charset="0"/>
                <a:cs typeface="Calibri" panose="020F0502020204030204" pitchFamily="34" charset="0"/>
              </a:rPr>
              <a:t> !</a:t>
            </a:r>
            <a:endParaRPr lang="en-US" sz="3600" b="1" dirty="0">
              <a:solidFill>
                <a:srgbClr val="1E497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62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idx="4294967295"/>
          </p:nvPr>
        </p:nvSpPr>
        <p:spPr>
          <a:xfrm>
            <a:off x="457200" y="274638"/>
            <a:ext cx="8229600" cy="1143000"/>
          </a:xfrm>
          <a:noFill/>
          <a:ln/>
        </p:spPr>
        <p:txBody>
          <a:bodyPr>
            <a:noAutofit/>
          </a:bodyPr>
          <a:lstStyle/>
          <a:p>
            <a:r>
              <a:rPr lang="en-US" sz="7200" dirty="0"/>
              <a:t>Les cinq </a:t>
            </a:r>
            <a:r>
              <a:rPr lang="en-US" sz="7200" dirty="0" err="1"/>
              <a:t>sens</a:t>
            </a:r>
            <a:endParaRPr lang="en-US" sz="7200" dirty="0"/>
          </a:p>
        </p:txBody>
      </p:sp>
      <p:sp>
        <p:nvSpPr>
          <p:cNvPr id="12" name="Rectangle 4">
            <a:extLst>
              <a:ext uri="{FF2B5EF4-FFF2-40B4-BE49-F238E27FC236}">
                <a16:creationId xmlns:a16="http://schemas.microsoft.com/office/drawing/2014/main" id="{CFB45F7A-FF09-CF47-AFC9-D7E4171E8A5E}"/>
              </a:ext>
            </a:extLst>
          </p:cNvPr>
          <p:cNvSpPr txBox="1">
            <a:spLocks noChangeArrowheads="1"/>
          </p:cNvSpPr>
          <p:nvPr/>
        </p:nvSpPr>
        <p:spPr>
          <a:xfrm>
            <a:off x="724263" y="2232532"/>
            <a:ext cx="2357438" cy="3525234"/>
          </a:xfrm>
          <a:prstGeom prst="rect">
            <a:avLst/>
          </a:prstGeom>
          <a:solidFill>
            <a:schemeClr val="bg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err="1">
                <a:solidFill>
                  <a:srgbClr val="000000"/>
                </a:solidFill>
                <a:latin typeface="Calibri" panose="020F0502020204030204" pitchFamily="34" charset="0"/>
                <a:cs typeface="Calibri" panose="020F0502020204030204" pitchFamily="34" charset="0"/>
              </a:rPr>
              <a:t>Odorat</a:t>
            </a:r>
            <a:endParaRPr lang="en-US" sz="3600" dirty="0">
              <a:solidFill>
                <a:srgbClr val="000000"/>
              </a:solidFill>
              <a:latin typeface="Calibri" panose="020F0502020204030204" pitchFamily="34" charset="0"/>
              <a:cs typeface="Calibri" panose="020F0502020204030204" pitchFamily="34" charset="0"/>
            </a:endParaRPr>
          </a:p>
          <a:p>
            <a:pPr marL="0" indent="0">
              <a:buNone/>
            </a:pPr>
            <a:r>
              <a:rPr lang="en-US" sz="3600" dirty="0" err="1">
                <a:solidFill>
                  <a:srgbClr val="000000"/>
                </a:solidFill>
                <a:latin typeface="Calibri" panose="020F0502020204030204" pitchFamily="34" charset="0"/>
                <a:cs typeface="Calibri" panose="020F0502020204030204" pitchFamily="34" charset="0"/>
              </a:rPr>
              <a:t>Goût</a:t>
            </a:r>
            <a:endParaRPr lang="en-US" sz="3600" dirty="0">
              <a:solidFill>
                <a:srgbClr val="000000"/>
              </a:solidFill>
              <a:latin typeface="Calibri" panose="020F0502020204030204" pitchFamily="34" charset="0"/>
              <a:cs typeface="Calibri" panose="020F0502020204030204" pitchFamily="34" charset="0"/>
            </a:endParaRPr>
          </a:p>
          <a:p>
            <a:pPr marL="0" indent="0">
              <a:buNone/>
            </a:pPr>
            <a:r>
              <a:rPr lang="en-US" sz="3600" dirty="0">
                <a:solidFill>
                  <a:srgbClr val="000000"/>
                </a:solidFill>
                <a:latin typeface="Calibri" panose="020F0502020204030204" pitchFamily="34" charset="0"/>
                <a:cs typeface="Calibri" panose="020F0502020204030204" pitchFamily="34" charset="0"/>
              </a:rPr>
              <a:t>Vision</a:t>
            </a:r>
          </a:p>
          <a:p>
            <a:pPr marL="0" indent="0">
              <a:buNone/>
            </a:pPr>
            <a:r>
              <a:rPr lang="en-US" sz="3600" dirty="0" err="1">
                <a:solidFill>
                  <a:srgbClr val="000000"/>
                </a:solidFill>
                <a:latin typeface="Calibri" panose="020F0502020204030204" pitchFamily="34" charset="0"/>
                <a:cs typeface="Calibri" panose="020F0502020204030204" pitchFamily="34" charset="0"/>
              </a:rPr>
              <a:t>Ouïe</a:t>
            </a:r>
            <a:endParaRPr lang="en-US" sz="3600" dirty="0">
              <a:solidFill>
                <a:srgbClr val="000000"/>
              </a:solidFill>
              <a:latin typeface="Calibri" panose="020F0502020204030204" pitchFamily="34" charset="0"/>
              <a:cs typeface="Calibri" panose="020F0502020204030204" pitchFamily="34" charset="0"/>
            </a:endParaRPr>
          </a:p>
          <a:p>
            <a:pPr marL="0" indent="0">
              <a:buNone/>
            </a:pPr>
            <a:r>
              <a:rPr lang="en-US" sz="3600" dirty="0">
                <a:solidFill>
                  <a:srgbClr val="000000"/>
                </a:solidFill>
                <a:latin typeface="Calibri" panose="020F0502020204030204" pitchFamily="34" charset="0"/>
                <a:cs typeface="Calibri" panose="020F0502020204030204" pitchFamily="34" charset="0"/>
              </a:rPr>
              <a:t>Toucher</a:t>
            </a:r>
          </a:p>
        </p:txBody>
      </p:sp>
      <p:pic>
        <p:nvPicPr>
          <p:cNvPr id="13" name="Picture 12">
            <a:extLst>
              <a:ext uri="{FF2B5EF4-FFF2-40B4-BE49-F238E27FC236}">
                <a16:creationId xmlns:a16="http://schemas.microsoft.com/office/drawing/2014/main" id="{AD7C11CF-00A4-7543-B987-8D6763BD3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170" y="2027239"/>
            <a:ext cx="2052658" cy="1752601"/>
          </a:xfrm>
          <a:prstGeom prst="rect">
            <a:avLst/>
          </a:prstGeom>
        </p:spPr>
      </p:pic>
      <p:pic>
        <p:nvPicPr>
          <p:cNvPr id="14" name="Picture 13">
            <a:extLst>
              <a:ext uri="{FF2B5EF4-FFF2-40B4-BE49-F238E27FC236}">
                <a16:creationId xmlns:a16="http://schemas.microsoft.com/office/drawing/2014/main" id="{07D624A7-BDAA-B541-B0C5-8F1A82F7F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590" y="2027238"/>
            <a:ext cx="1752601" cy="1752601"/>
          </a:xfrm>
          <a:prstGeom prst="rect">
            <a:avLst/>
          </a:prstGeom>
        </p:spPr>
      </p:pic>
      <p:pic>
        <p:nvPicPr>
          <p:cNvPr id="15" name="Picture 14">
            <a:extLst>
              <a:ext uri="{FF2B5EF4-FFF2-40B4-BE49-F238E27FC236}">
                <a16:creationId xmlns:a16="http://schemas.microsoft.com/office/drawing/2014/main" id="{177F72BA-BC98-CA45-A6B6-BDB9EB86A334}"/>
              </a:ext>
            </a:extLst>
          </p:cNvPr>
          <p:cNvPicPr>
            <a:picLocks noChangeAspect="1"/>
          </p:cNvPicPr>
          <p:nvPr/>
        </p:nvPicPr>
        <p:blipFill rotWithShape="1">
          <a:blip r:embed="rId5">
            <a:extLst>
              <a:ext uri="{28A0092B-C50C-407E-A947-70E740481C1C}">
                <a14:useLocalDpi xmlns:a14="http://schemas.microsoft.com/office/drawing/2010/main" val="0"/>
              </a:ext>
            </a:extLst>
          </a:blip>
          <a:srcRect l="2061" t="21039"/>
          <a:stretch/>
        </p:blipFill>
        <p:spPr>
          <a:xfrm>
            <a:off x="6542741" y="2027239"/>
            <a:ext cx="1872000" cy="1745084"/>
          </a:xfrm>
          <a:prstGeom prst="rect">
            <a:avLst/>
          </a:prstGeom>
        </p:spPr>
      </p:pic>
      <p:pic>
        <p:nvPicPr>
          <p:cNvPr id="16" name="Picture 15">
            <a:extLst>
              <a:ext uri="{FF2B5EF4-FFF2-40B4-BE49-F238E27FC236}">
                <a16:creationId xmlns:a16="http://schemas.microsoft.com/office/drawing/2014/main" id="{7633C342-9B1D-0749-B32A-6B9790E577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8550" y="3893459"/>
            <a:ext cx="2845640" cy="1915548"/>
          </a:xfrm>
          <a:prstGeom prst="rect">
            <a:avLst/>
          </a:prstGeom>
        </p:spPr>
      </p:pic>
      <p:pic>
        <p:nvPicPr>
          <p:cNvPr id="17" name="Picture 16">
            <a:extLst>
              <a:ext uri="{FF2B5EF4-FFF2-40B4-BE49-F238E27FC236}">
                <a16:creationId xmlns:a16="http://schemas.microsoft.com/office/drawing/2014/main" id="{E6754DD6-7A39-AE41-ABF1-84206F8152B1}"/>
              </a:ext>
            </a:extLst>
          </p:cNvPr>
          <p:cNvPicPr>
            <a:picLocks noChangeAspect="1"/>
          </p:cNvPicPr>
          <p:nvPr/>
        </p:nvPicPr>
        <p:blipFill rotWithShape="1">
          <a:blip r:embed="rId7">
            <a:extLst>
              <a:ext uri="{28A0092B-C50C-407E-A947-70E740481C1C}">
                <a14:useLocalDpi xmlns:a14="http://schemas.microsoft.com/office/drawing/2010/main" val="0"/>
              </a:ext>
            </a:extLst>
          </a:blip>
          <a:srcRect l="9327"/>
          <a:stretch/>
        </p:blipFill>
        <p:spPr>
          <a:xfrm>
            <a:off x="6055652" y="3893459"/>
            <a:ext cx="2115039" cy="2105806"/>
          </a:xfrm>
          <a:prstGeom prst="rect">
            <a:avLst/>
          </a:prstGeom>
        </p:spPr>
      </p:pic>
    </p:spTree>
    <p:extLst>
      <p:ext uri="{BB962C8B-B14F-4D97-AF65-F5344CB8AC3E}">
        <p14:creationId xmlns:p14="http://schemas.microsoft.com/office/powerpoint/2010/main" val="5361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0"/>
                                  </p:iterate>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a:xfrm>
            <a:off x="259877" y="262235"/>
            <a:ext cx="8788021" cy="1143000"/>
          </a:xfrm>
        </p:spPr>
        <p:txBody>
          <a:bodyPr>
            <a:noAutofit/>
          </a:bodyPr>
          <a:lstStyle/>
          <a:p>
            <a:pPr eaLnBrk="1" hangingPunct="1"/>
            <a:r>
              <a:rPr lang="en-CA" sz="5200" dirty="0" err="1">
                <a:latin typeface="Calibri"/>
                <a:cs typeface="Calibri"/>
              </a:rPr>
              <a:t>Odorat</a:t>
            </a:r>
            <a:r>
              <a:rPr lang="en-CA" sz="5200" dirty="0">
                <a:latin typeface="Calibri"/>
                <a:cs typeface="Calibri"/>
              </a:rPr>
              <a:t> : comment </a:t>
            </a:r>
            <a:r>
              <a:rPr lang="en-CA" sz="5200" dirty="0" err="1">
                <a:latin typeface="Calibri"/>
                <a:cs typeface="Calibri"/>
              </a:rPr>
              <a:t>ça</a:t>
            </a:r>
            <a:r>
              <a:rPr lang="en-CA" sz="5200" dirty="0">
                <a:latin typeface="Calibri"/>
                <a:cs typeface="Calibri"/>
              </a:rPr>
              <a:t> </a:t>
            </a:r>
            <a:r>
              <a:rPr lang="en-CA" sz="5200" dirty="0" err="1">
                <a:latin typeface="Calibri"/>
                <a:cs typeface="Calibri"/>
              </a:rPr>
              <a:t>marche</a:t>
            </a:r>
            <a:r>
              <a:rPr lang="en-CA" sz="5200" dirty="0">
                <a:latin typeface="Calibri"/>
                <a:cs typeface="Calibri"/>
              </a:rPr>
              <a:t>?</a:t>
            </a:r>
          </a:p>
        </p:txBody>
      </p:sp>
      <p:grpSp>
        <p:nvGrpSpPr>
          <p:cNvPr id="5" name="Group 4">
            <a:extLst>
              <a:ext uri="{FF2B5EF4-FFF2-40B4-BE49-F238E27FC236}">
                <a16:creationId xmlns:a16="http://schemas.microsoft.com/office/drawing/2014/main" id="{7BF9CCA4-4041-8B4D-93B8-94D7AB495EB8}"/>
              </a:ext>
            </a:extLst>
          </p:cNvPr>
          <p:cNvGrpSpPr/>
          <p:nvPr/>
        </p:nvGrpSpPr>
        <p:grpSpPr>
          <a:xfrm>
            <a:off x="447541" y="1981200"/>
            <a:ext cx="8010659" cy="4724400"/>
            <a:chOff x="447541" y="1981200"/>
            <a:chExt cx="8010659" cy="4724400"/>
          </a:xfrm>
        </p:grpSpPr>
        <p:pic>
          <p:nvPicPr>
            <p:cNvPr id="6" name="Picture 6">
              <a:extLst>
                <a:ext uri="{FF2B5EF4-FFF2-40B4-BE49-F238E27FC236}">
                  <a16:creationId xmlns:a16="http://schemas.microsoft.com/office/drawing/2014/main" id="{429F2BC2-1814-FA4D-A583-5E51559BF9EF}"/>
                </a:ext>
              </a:extLst>
            </p:cNvPr>
            <p:cNvPicPr>
              <a:picLocks noChangeAspect="1" noChangeArrowheads="1"/>
            </p:cNvPicPr>
            <p:nvPr/>
          </p:nvPicPr>
          <p:blipFill>
            <a:blip r:embed="rId3" cstate="print"/>
            <a:srcRect/>
            <a:stretch>
              <a:fillRect/>
            </a:stretch>
          </p:blipFill>
          <p:spPr bwMode="auto">
            <a:xfrm>
              <a:off x="1447799" y="2166783"/>
              <a:ext cx="6544341" cy="4538817"/>
            </a:xfrm>
            <a:prstGeom prst="rect">
              <a:avLst/>
            </a:prstGeom>
            <a:noFill/>
            <a:ln w="38100" cap="sq">
              <a:noFill/>
              <a:miter lim="800000"/>
              <a:headEnd/>
              <a:tailEnd/>
            </a:ln>
            <a:effectLst/>
          </p:spPr>
        </p:pic>
        <p:sp>
          <p:nvSpPr>
            <p:cNvPr id="7" name="TextBox 6">
              <a:extLst>
                <a:ext uri="{FF2B5EF4-FFF2-40B4-BE49-F238E27FC236}">
                  <a16:creationId xmlns:a16="http://schemas.microsoft.com/office/drawing/2014/main" id="{8FE99C45-78E7-A841-8147-4948AE06889D}"/>
                </a:ext>
              </a:extLst>
            </p:cNvPr>
            <p:cNvSpPr txBox="1"/>
            <p:nvPr/>
          </p:nvSpPr>
          <p:spPr>
            <a:xfrm>
              <a:off x="6477000" y="1981200"/>
              <a:ext cx="1981200" cy="461665"/>
            </a:xfrm>
            <a:prstGeom prst="rect">
              <a:avLst/>
            </a:prstGeom>
            <a:solidFill>
              <a:schemeClr val="bg1"/>
            </a:solidFill>
            <a:ln>
              <a:noFill/>
            </a:ln>
          </p:spPr>
          <p:txBody>
            <a:bodyPr wrap="square" rtlCol="0">
              <a:spAutoFit/>
            </a:bodyPr>
            <a:lstStyle/>
            <a:p>
              <a:r>
                <a:rPr lang="en-US" sz="2400" dirty="0" err="1">
                  <a:latin typeface="Calibri" panose="020F0502020204030204" pitchFamily="34" charset="0"/>
                  <a:cs typeface="Calibri" panose="020F0502020204030204" pitchFamily="34" charset="0"/>
                </a:rPr>
                <a:t>Hippocampe</a:t>
              </a:r>
              <a:endParaRPr lang="en-US"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3992D56-EA78-884C-9664-1A3C0837B9DA}"/>
                </a:ext>
              </a:extLst>
            </p:cNvPr>
            <p:cNvSpPr txBox="1"/>
            <p:nvPr/>
          </p:nvSpPr>
          <p:spPr>
            <a:xfrm>
              <a:off x="447541" y="4567535"/>
              <a:ext cx="2819400" cy="461665"/>
            </a:xfrm>
            <a:prstGeom prst="rect">
              <a:avLst/>
            </a:prstGeom>
            <a:solidFill>
              <a:schemeClr val="bg1"/>
            </a:solidFill>
            <a:ln>
              <a:noFill/>
            </a:ln>
          </p:spPr>
          <p:txBody>
            <a:bodyPr wrap="square" rtlCol="0">
              <a:spAutoFit/>
            </a:bodyPr>
            <a:lstStyle/>
            <a:p>
              <a:r>
                <a:rPr lang="en-US" sz="2400" dirty="0" err="1">
                  <a:latin typeface="Calibri" panose="020F0502020204030204" pitchFamily="34" charset="0"/>
                  <a:cs typeface="Calibri" panose="020F0502020204030204" pitchFamily="34" charset="0"/>
                </a:rPr>
                <a:t>Épithélium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olfactif</a:t>
              </a:r>
              <a:endParaRPr lang="en-US"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D71FF27-F099-8E43-BAD1-9CAACB2584EF}"/>
                </a:ext>
              </a:extLst>
            </p:cNvPr>
            <p:cNvSpPr txBox="1"/>
            <p:nvPr/>
          </p:nvSpPr>
          <p:spPr>
            <a:xfrm>
              <a:off x="1219200" y="2514600"/>
              <a:ext cx="1905000" cy="461665"/>
            </a:xfrm>
            <a:prstGeom prst="rect">
              <a:avLst/>
            </a:prstGeom>
            <a:solidFill>
              <a:schemeClr val="bg1"/>
            </a:solidFill>
            <a:ln>
              <a:noFill/>
            </a:ln>
          </p:spPr>
          <p:txBody>
            <a:bodyPr wrap="square" rtlCol="0">
              <a:spAutoFit/>
            </a:bodyPr>
            <a:lstStyle/>
            <a:p>
              <a:r>
                <a:rPr lang="en-US" sz="2400" dirty="0" err="1">
                  <a:latin typeface="Calibri" panose="020F0502020204030204" pitchFamily="34" charset="0"/>
                  <a:cs typeface="Calibri" panose="020F0502020204030204" pitchFamily="34" charset="0"/>
                </a:rPr>
                <a:t>Bulbe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olfactif</a:t>
              </a:r>
              <a:endParaRPr lang="en-US"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4C864FC-436E-6F42-8F68-449EE330DFA4}"/>
                </a:ext>
              </a:extLst>
            </p:cNvPr>
            <p:cNvSpPr txBox="1"/>
            <p:nvPr/>
          </p:nvSpPr>
          <p:spPr>
            <a:xfrm>
              <a:off x="2352540" y="2044005"/>
              <a:ext cx="2219460" cy="461665"/>
            </a:xfrm>
            <a:prstGeom prst="rect">
              <a:avLst/>
            </a:prstGeom>
            <a:solidFill>
              <a:schemeClr val="bg1"/>
            </a:solidFill>
            <a:ln>
              <a:noFill/>
            </a:ln>
          </p:spPr>
          <p:txBody>
            <a:bodyPr wrap="square" rtlCol="0">
              <a:spAutoFit/>
            </a:bodyPr>
            <a:lstStyle/>
            <a:p>
              <a:r>
                <a:rPr lang="en-US" sz="2400" dirty="0">
                  <a:latin typeface="Calibri" panose="020F0502020204030204" pitchFamily="34" charset="0"/>
                  <a:cs typeface="Calibri" panose="020F0502020204030204" pitchFamily="34" charset="0"/>
                </a:rPr>
                <a:t>Centre </a:t>
              </a:r>
              <a:r>
                <a:rPr lang="en-US" sz="2400" dirty="0" err="1">
                  <a:latin typeface="Calibri" panose="020F0502020204030204" pitchFamily="34" charset="0"/>
                  <a:cs typeface="Calibri" panose="020F0502020204030204" pitchFamily="34" charset="0"/>
                </a:rPr>
                <a:t>olfactif</a:t>
              </a:r>
              <a:endParaRPr lang="en-US"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70875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7105</TotalTime>
  <Words>3006</Words>
  <Application>Microsoft Macintosh PowerPoint</Application>
  <PresentationFormat>On-screen Show (4:3)</PresentationFormat>
  <Paragraphs>312</Paragraphs>
  <Slides>29</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2</vt:i4>
      </vt:variant>
      <vt:variant>
        <vt:lpstr>Slide Titles</vt:lpstr>
      </vt:variant>
      <vt:variant>
        <vt:i4>29</vt:i4>
      </vt:variant>
    </vt:vector>
  </HeadingPairs>
  <TitlesOfParts>
    <vt:vector size="37" baseType="lpstr">
      <vt:lpstr>Arial</vt:lpstr>
      <vt:lpstr>Calibri</vt:lpstr>
      <vt:lpstr>Courier New</vt:lpstr>
      <vt:lpstr>Times New Roman</vt:lpstr>
      <vt:lpstr>Wingdings</vt:lpstr>
      <vt:lpstr>Office Theme</vt:lpstr>
      <vt:lpstr>!OLE_LINK2</vt:lpstr>
      <vt:lpstr>!OLE_LINK1</vt:lpstr>
      <vt:lpstr>PowerPoint Presentation</vt:lpstr>
      <vt:lpstr>PowerPoint Presentation</vt:lpstr>
      <vt:lpstr>Ce dont nous allons parler...</vt:lpstr>
      <vt:lpstr>Le Neurone</vt:lpstr>
      <vt:lpstr>PowerPoint Presentation</vt:lpstr>
      <vt:lpstr>L’anatomie du cerveau</vt:lpstr>
      <vt:lpstr>Question</vt:lpstr>
      <vt:lpstr>Les cinq sens</vt:lpstr>
      <vt:lpstr>Odorat : comment ça marche?</vt:lpstr>
      <vt:lpstr>PowerPoint Presentation</vt:lpstr>
      <vt:lpstr>Q : Quels sont les quatre types de saveurs ?</vt:lpstr>
      <vt:lpstr>Vision</vt:lpstr>
      <vt:lpstr>Bâtonnets et Cônes</vt:lpstr>
      <vt:lpstr>Activité !</vt:lpstr>
      <vt:lpstr>Couleur après image</vt:lpstr>
      <vt:lpstr>PowerPoint Presentation</vt:lpstr>
      <vt:lpstr>Couleur après image</vt:lpstr>
      <vt:lpstr>PowerPoint Presentation</vt:lpstr>
      <vt:lpstr>Couleur après image</vt:lpstr>
      <vt:lpstr>PowerPoint Presentation</vt:lpstr>
      <vt:lpstr>Illusion d’image réversible</vt:lpstr>
      <vt:lpstr>PowerPoint Presentation</vt:lpstr>
      <vt:lpstr>PowerPoint Presentation</vt:lpstr>
      <vt:lpstr>Les trois parties de l’oreille</vt:lpstr>
      <vt:lpstr>Toucher</vt:lpstr>
      <vt:lpstr>Homuncule</vt:lpstr>
      <vt:lpstr>Comment protéger notre cerveau ?</vt:lpstr>
      <vt:lpstr>Règle 2-V-1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Cowle</dc:creator>
  <cp:lastModifiedBy>Microsoft Office User</cp:lastModifiedBy>
  <cp:revision>83</cp:revision>
  <dcterms:created xsi:type="dcterms:W3CDTF">2019-05-08T19:58:39Z</dcterms:created>
  <dcterms:modified xsi:type="dcterms:W3CDTF">2020-03-23T17:02:31Z</dcterms:modified>
</cp:coreProperties>
</file>