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1"/>
  </p:notesMasterIdLst>
  <p:sldIdLst>
    <p:sldId id="258" r:id="rId2"/>
    <p:sldId id="259" r:id="rId3"/>
    <p:sldId id="257" r:id="rId4"/>
    <p:sldId id="260" r:id="rId5"/>
    <p:sldId id="261" r:id="rId6"/>
    <p:sldId id="262" r:id="rId7"/>
    <p:sldId id="307" r:id="rId8"/>
    <p:sldId id="264" r:id="rId9"/>
    <p:sldId id="265" r:id="rId10"/>
    <p:sldId id="306" r:id="rId11"/>
    <p:sldId id="267" r:id="rId12"/>
    <p:sldId id="268" r:id="rId13"/>
    <p:sldId id="269" r:id="rId14"/>
    <p:sldId id="270" r:id="rId15"/>
    <p:sldId id="308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309" r:id="rId43"/>
    <p:sldId id="299" r:id="rId44"/>
    <p:sldId id="300" r:id="rId45"/>
    <p:sldId id="301" r:id="rId46"/>
    <p:sldId id="302" r:id="rId47"/>
    <p:sldId id="303" r:id="rId48"/>
    <p:sldId id="304" r:id="rId49"/>
    <p:sldId id="305" r:id="rId5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elley Teahen" initials="KT" lastIdx="30" clrIdx="0">
    <p:extLst>
      <p:ext uri="{19B8F6BF-5375-455C-9EA6-DF929625EA0E}">
        <p15:presenceInfo xmlns:p15="http://schemas.microsoft.com/office/powerpoint/2012/main" userId="S::kteahen@parachutecanada.org::445c4424-00da-4beb-a4aa-407d8221a56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4781"/>
    <a:srgbClr val="B6D043"/>
    <a:srgbClr val="000000"/>
    <a:srgbClr val="00A3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08"/>
    <p:restoredTop sz="97182"/>
  </p:normalViewPr>
  <p:slideViewPr>
    <p:cSldViewPr snapToGrid="0" snapToObjects="1">
      <p:cViewPr varScale="1">
        <p:scale>
          <a:sx n="87" d="100"/>
          <a:sy n="87" d="100"/>
        </p:scale>
        <p:origin x="216" y="6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27" d="100"/>
          <a:sy n="127" d="100"/>
        </p:scale>
        <p:origin x="3688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972592-09DA-6942-B0C6-EABD5856E5EF}" type="datetimeFigureOut">
              <a:rPr lang="en-US" smtClean="0"/>
              <a:t>9/17/21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D6769E-40A2-A543-BF78-1EE0CC4BD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353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D6769E-40A2-A543-BF78-1EE0CC4BDEF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409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Consider factors such as housing, poverty, education, race, income, unemployment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Implementing countermeasures that address most critical road safety issues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Monitoring progress/changes in collision frequency and location over time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D6769E-40A2-A543-BF78-1EE0CC4BDEF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661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E5A72-5160-4B49-ACAB-566E1DCF3B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0A3DCE-2B81-EA4B-AE8B-92D2106A76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F84413-711F-E140-AC5D-73C5519F0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B347C-F0E5-5C46-8A70-F65436DEEA88}" type="datetimeFigureOut">
              <a:rPr lang="en-US" smtClean="0"/>
              <a:t>9/17/21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C2B419-1347-B745-99F2-896C25246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A941B0-694E-B34C-B544-A06E147DB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AF61F-2528-CC41-97DF-A4BCA50ED8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057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6A7E9A-E40B-2044-832A-1EF818EFF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B347C-F0E5-5C46-8A70-F65436DEEA88}" type="datetimeFigureOut">
              <a:rPr lang="en-US" smtClean="0"/>
              <a:t>9/17/21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74FFB9-1CA7-AF41-AA34-88D34F0A2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999C67-F7BB-4D47-9895-3FCB3AD99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AF61F-2528-CC41-97DF-A4BCA50ED8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676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D4FE1-D296-A34F-8D43-3F5557575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280C92-6CAC-2C40-8A35-68DEF7F5EA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BD0912-B833-994E-B86C-C1EAEFB926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E5DF3F-5292-C74D-85A5-1E5D9ECB3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B347C-F0E5-5C46-8A70-F65436DEEA88}" type="datetimeFigureOut">
              <a:rPr lang="en-US" smtClean="0"/>
              <a:t>9/17/21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426325-DFC0-0A47-910D-671464E48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574311-C6FC-E043-B789-F5195B0F6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AF61F-2528-CC41-97DF-A4BCA50ED8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829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FD57F-7A9B-7849-9672-9FB1D7E6C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A862AA-353A-3847-9704-0B75D4FC37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07D5E2-C72C-A24C-B42D-3DD6DFCBF3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638A61-13AC-0C4E-9585-73114A213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B347C-F0E5-5C46-8A70-F65436DEEA88}" type="datetimeFigureOut">
              <a:rPr lang="en-US" smtClean="0"/>
              <a:t>9/17/21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2CA94D-5F4D-4D4D-B77E-9721081F1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589FC8-DF8C-6745-B853-CBD7B0758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AF61F-2528-CC41-97DF-A4BCA50ED8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5935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82BAC-9D99-8045-9055-BB2C33B39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CF0D65-A3AD-C843-AAF0-0D5DBFB1F8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0D8492-6622-C64F-B7A7-C48D07048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B347C-F0E5-5C46-8A70-F65436DEEA88}" type="datetimeFigureOut">
              <a:rPr lang="en-US" smtClean="0"/>
              <a:t>9/17/21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8A6BBC-0F15-9A4C-9AAF-E378ECDDC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085398-6E3C-3042-9B97-89FCF5535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AF61F-2528-CC41-97DF-A4BCA50ED8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6653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54BDE1C-7DC8-1347-8811-F83E48CBA3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EC5B7A-EA7F-194C-AA0F-C4B96F0276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5461C7-B5B2-6249-9069-0E37AF866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B347C-F0E5-5C46-8A70-F65436DEEA88}" type="datetimeFigureOut">
              <a:rPr lang="en-US" smtClean="0"/>
              <a:t>9/17/21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032BB7-2D40-3243-9973-498AE8846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A00E96-1F5F-EA42-9E1C-DF7E684F6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AF61F-2528-CC41-97DF-A4BCA50ED8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302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19D33-3822-F646-98F2-D2DE6B7DC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 anchorCtr="0">
            <a:noAutofit/>
          </a:bodyPr>
          <a:lstStyle>
            <a:lvl1pPr>
              <a:defRPr b="1" i="0">
                <a:solidFill>
                  <a:srgbClr val="37478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9FBCA7-6166-8441-B1E4-20F0E49A33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11480" indent="-411480">
              <a:spcAft>
                <a:spcPts val="1200"/>
              </a:spcAft>
              <a:buClr>
                <a:srgbClr val="374781"/>
              </a:buClr>
              <a:buSzPct val="150000"/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969CAE-4CB6-A145-AAF8-EC8644EC6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B347C-F0E5-5C46-8A70-F65436DEEA88}" type="datetimeFigureOut">
              <a:rPr lang="en-US" smtClean="0"/>
              <a:t>9/17/21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019172-9097-944F-90A5-A4E929202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69A83B-6CC4-EA4D-B74F-D9F7D849F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9EAF61F-2528-CC41-97DF-A4BCA50ED85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1128D43-6A4C-DD4A-8978-570A4510D549}"/>
              </a:ext>
            </a:extLst>
          </p:cNvPr>
          <p:cNvCxnSpPr/>
          <p:nvPr userDrawn="1"/>
        </p:nvCxnSpPr>
        <p:spPr>
          <a:xfrm>
            <a:off x="838200" y="1690688"/>
            <a:ext cx="10515600" cy="0"/>
          </a:xfrm>
          <a:prstGeom prst="line">
            <a:avLst/>
          </a:prstGeom>
          <a:ln w="25400">
            <a:solidFill>
              <a:srgbClr val="B6D0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0113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19D33-3822-F646-98F2-D2DE6B7DC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8413" y="432594"/>
            <a:ext cx="9396412" cy="1325563"/>
          </a:xfrm>
        </p:spPr>
        <p:txBody>
          <a:bodyPr anchor="b" anchorCtr="0">
            <a:noAutofit/>
          </a:bodyPr>
          <a:lstStyle>
            <a:lvl1pPr>
              <a:defRPr b="1" i="0">
                <a:solidFill>
                  <a:srgbClr val="37478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9FBCA7-6166-8441-B1E4-20F0E49A33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38412" y="2169318"/>
            <a:ext cx="8815387" cy="4351338"/>
          </a:xfrm>
        </p:spPr>
        <p:txBody>
          <a:bodyPr/>
          <a:lstStyle>
            <a:lvl1pPr marL="411480" indent="-411480">
              <a:spcAft>
                <a:spcPts val="1200"/>
              </a:spcAft>
              <a:buClr>
                <a:srgbClr val="374781"/>
              </a:buClr>
              <a:buSzPct val="150000"/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969CAE-4CB6-A145-AAF8-EC8644EC6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B347C-F0E5-5C46-8A70-F65436DEEA88}" type="datetimeFigureOut">
              <a:rPr lang="en-US" smtClean="0"/>
              <a:t>9/17/21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019172-9097-944F-90A5-A4E929202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69A83B-6CC4-EA4D-B74F-D9F7D849F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9EAF61F-2528-CC41-97DF-A4BCA50ED85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1128D43-6A4C-DD4A-8978-570A4510D549}"/>
              </a:ext>
            </a:extLst>
          </p:cNvPr>
          <p:cNvCxnSpPr>
            <a:cxnSpLocks/>
          </p:cNvCxnSpPr>
          <p:nvPr userDrawn="1"/>
        </p:nvCxnSpPr>
        <p:spPr>
          <a:xfrm>
            <a:off x="2667000" y="1758157"/>
            <a:ext cx="9267825" cy="0"/>
          </a:xfrm>
          <a:prstGeom prst="line">
            <a:avLst/>
          </a:prstGeom>
          <a:ln w="25400">
            <a:solidFill>
              <a:srgbClr val="B6D0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393E2F90-06EE-9F46-9ACF-EEFF99A337BC}"/>
              </a:ext>
            </a:extLst>
          </p:cNvPr>
          <p:cNvSpPr/>
          <p:nvPr userDrawn="1"/>
        </p:nvSpPr>
        <p:spPr>
          <a:xfrm>
            <a:off x="257175" y="337344"/>
            <a:ext cx="2157412" cy="2157412"/>
          </a:xfrm>
          <a:prstGeom prst="ellipse">
            <a:avLst/>
          </a:prstGeom>
          <a:solidFill>
            <a:srgbClr val="3747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2400" b="1" dirty="0">
                <a:solidFill>
                  <a:srgbClr val="B6D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Stage</a:t>
            </a:r>
          </a:p>
          <a:p>
            <a:pPr algn="ctr">
              <a:lnSpc>
                <a:spcPct val="90000"/>
              </a:lnSpc>
            </a:pPr>
            <a:r>
              <a:rPr lang="en-US" sz="96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831296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19D33-3822-F646-98F2-D2DE6B7DC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8413" y="432594"/>
            <a:ext cx="9396412" cy="1325563"/>
          </a:xfrm>
        </p:spPr>
        <p:txBody>
          <a:bodyPr anchor="b" anchorCtr="0">
            <a:noAutofit/>
          </a:bodyPr>
          <a:lstStyle>
            <a:lvl1pPr>
              <a:defRPr b="1" i="0">
                <a:solidFill>
                  <a:srgbClr val="37478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9FBCA7-6166-8441-B1E4-20F0E49A33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38412" y="2169318"/>
            <a:ext cx="8815387" cy="4351338"/>
          </a:xfrm>
        </p:spPr>
        <p:txBody>
          <a:bodyPr/>
          <a:lstStyle>
            <a:lvl1pPr marL="411480" indent="-411480">
              <a:spcAft>
                <a:spcPts val="1200"/>
              </a:spcAft>
              <a:buClr>
                <a:srgbClr val="374781"/>
              </a:buClr>
              <a:buSzPct val="150000"/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969CAE-4CB6-A145-AAF8-EC8644EC6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B347C-F0E5-5C46-8A70-F65436DEEA88}" type="datetimeFigureOut">
              <a:rPr lang="en-US" smtClean="0"/>
              <a:t>9/17/21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019172-9097-944F-90A5-A4E929202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69A83B-6CC4-EA4D-B74F-D9F7D849F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9EAF61F-2528-CC41-97DF-A4BCA50ED85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1128D43-6A4C-DD4A-8978-570A4510D549}"/>
              </a:ext>
            </a:extLst>
          </p:cNvPr>
          <p:cNvCxnSpPr>
            <a:cxnSpLocks/>
          </p:cNvCxnSpPr>
          <p:nvPr userDrawn="1"/>
        </p:nvCxnSpPr>
        <p:spPr>
          <a:xfrm>
            <a:off x="2667000" y="1758157"/>
            <a:ext cx="9267825" cy="0"/>
          </a:xfrm>
          <a:prstGeom prst="line">
            <a:avLst/>
          </a:prstGeom>
          <a:ln w="25400">
            <a:solidFill>
              <a:srgbClr val="B6D0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393E2F90-06EE-9F46-9ACF-EEFF99A337BC}"/>
              </a:ext>
            </a:extLst>
          </p:cNvPr>
          <p:cNvSpPr/>
          <p:nvPr userDrawn="1"/>
        </p:nvSpPr>
        <p:spPr>
          <a:xfrm>
            <a:off x="257175" y="337344"/>
            <a:ext cx="2157412" cy="2157412"/>
          </a:xfrm>
          <a:prstGeom prst="ellipse">
            <a:avLst/>
          </a:prstGeom>
          <a:solidFill>
            <a:srgbClr val="3747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2400" b="1" dirty="0">
                <a:solidFill>
                  <a:srgbClr val="B6D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Stage</a:t>
            </a:r>
          </a:p>
          <a:p>
            <a:pPr algn="ctr">
              <a:lnSpc>
                <a:spcPct val="90000"/>
              </a:lnSpc>
            </a:pPr>
            <a:r>
              <a:rPr lang="en-US" sz="96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695880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19D33-3822-F646-98F2-D2DE6B7DC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8413" y="432594"/>
            <a:ext cx="9396412" cy="1325563"/>
          </a:xfrm>
        </p:spPr>
        <p:txBody>
          <a:bodyPr anchor="b" anchorCtr="0">
            <a:noAutofit/>
          </a:bodyPr>
          <a:lstStyle>
            <a:lvl1pPr>
              <a:defRPr b="1" i="0">
                <a:solidFill>
                  <a:srgbClr val="37478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9FBCA7-6166-8441-B1E4-20F0E49A33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38412" y="2169318"/>
            <a:ext cx="8815387" cy="4351338"/>
          </a:xfrm>
        </p:spPr>
        <p:txBody>
          <a:bodyPr/>
          <a:lstStyle>
            <a:lvl1pPr marL="411480" indent="-411480">
              <a:spcAft>
                <a:spcPts val="1200"/>
              </a:spcAft>
              <a:buClr>
                <a:srgbClr val="374781"/>
              </a:buClr>
              <a:buSzPct val="150000"/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969CAE-4CB6-A145-AAF8-EC8644EC6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B347C-F0E5-5C46-8A70-F65436DEEA88}" type="datetimeFigureOut">
              <a:rPr lang="en-US" smtClean="0"/>
              <a:t>9/17/21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019172-9097-944F-90A5-A4E929202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69A83B-6CC4-EA4D-B74F-D9F7D849F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9EAF61F-2528-CC41-97DF-A4BCA50ED85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1128D43-6A4C-DD4A-8978-570A4510D549}"/>
              </a:ext>
            </a:extLst>
          </p:cNvPr>
          <p:cNvCxnSpPr>
            <a:cxnSpLocks/>
          </p:cNvCxnSpPr>
          <p:nvPr userDrawn="1"/>
        </p:nvCxnSpPr>
        <p:spPr>
          <a:xfrm>
            <a:off x="2667000" y="1758157"/>
            <a:ext cx="9267825" cy="0"/>
          </a:xfrm>
          <a:prstGeom prst="line">
            <a:avLst/>
          </a:prstGeom>
          <a:ln w="25400">
            <a:solidFill>
              <a:srgbClr val="B6D0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393E2F90-06EE-9F46-9ACF-EEFF99A337BC}"/>
              </a:ext>
            </a:extLst>
          </p:cNvPr>
          <p:cNvSpPr/>
          <p:nvPr userDrawn="1"/>
        </p:nvSpPr>
        <p:spPr>
          <a:xfrm>
            <a:off x="257175" y="337344"/>
            <a:ext cx="2157412" cy="2157412"/>
          </a:xfrm>
          <a:prstGeom prst="ellipse">
            <a:avLst/>
          </a:prstGeom>
          <a:solidFill>
            <a:srgbClr val="3747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2400" b="1" dirty="0">
                <a:solidFill>
                  <a:srgbClr val="B6D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Stage</a:t>
            </a:r>
          </a:p>
          <a:p>
            <a:pPr algn="ctr">
              <a:lnSpc>
                <a:spcPct val="90000"/>
              </a:lnSpc>
            </a:pPr>
            <a:r>
              <a:rPr lang="en-US" sz="96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218614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9B8B6-5AB2-3B4E-81BA-AA680CB55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 i="0">
                <a:solidFill>
                  <a:srgbClr val="B6D0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1E5A81-94EC-D543-AFD3-D40D7AE3DF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713C24-CB74-ED4D-8DE7-1616A4B9CE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B347C-F0E5-5C46-8A70-F65436DEEA88}" type="datetimeFigureOut">
              <a:rPr lang="en-US" smtClean="0"/>
              <a:t>9/17/21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6E5BFF-1FD2-B341-81DA-D38F5EAAF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96D45D-E32E-8344-B7C9-5D5D65735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AF61F-2528-CC41-97DF-A4BCA50ED8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781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F69D6-883B-4F4B-AC81-DD6D0B0E6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911D7F-7B0E-E64E-8ACA-B0ED31E75F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EAA15A-1101-9749-9B89-CD31707E19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878A78-EF2A-AE4D-8ED0-5858C316D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B347C-F0E5-5C46-8A70-F65436DEEA88}" type="datetimeFigureOut">
              <a:rPr lang="en-US" smtClean="0"/>
              <a:t>9/17/21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4516CC-E20E-2241-A9B8-5EDBACF9C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A1D4B8-58E1-3644-AE59-19513CB4C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AF61F-2528-CC41-97DF-A4BCA50ED8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809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E8991-4DE7-7B4C-B0AB-348C91DBE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C1ADEA-4109-E04F-BCA2-298A6AE811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ADC28D-C3BA-2848-817E-8E52DD576C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C6B8A7-15D9-6F44-B5C9-0AFE5FCB52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D188DE-2B1D-7748-A54B-1CD17F4D0A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85E4176-35AD-6846-B67F-38FF0F246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B347C-F0E5-5C46-8A70-F65436DEEA88}" type="datetimeFigureOut">
              <a:rPr lang="en-US" smtClean="0"/>
              <a:t>9/17/21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01C33F4-5A89-AD4C-ACE7-580F4E130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DC7797-299A-4D48-9F09-08BBA9933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AF61F-2528-CC41-97DF-A4BCA50ED8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600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42725-53AA-7F4B-A17A-B39377F20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9D8520-542A-2941-8ABE-11D46F42D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B347C-F0E5-5C46-8A70-F65436DEEA88}" type="datetimeFigureOut">
              <a:rPr lang="en-US" smtClean="0"/>
              <a:t>9/17/21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4AEFFA-C08D-1042-8762-4E2122AAF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24C3F8-CAB7-3347-9A47-FACAC8710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AF61F-2528-CC41-97DF-A4BCA50ED8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521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DFE0C2-69BC-5C41-83E8-69DB1D650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728390-E8CB-0049-A8CF-C1D82C9F9A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5BC121-67F1-FE43-B05B-1D0C4906AC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B347C-F0E5-5C46-8A70-F65436DEEA88}" type="datetimeFigureOut">
              <a:rPr lang="en-US" smtClean="0"/>
              <a:t>9/17/21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D834C6-0BE0-0746-A6F0-DBF5759E7E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08C45F-4D3D-CE43-8141-983FD40811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EAF61F-2528-CC41-97DF-A4BCA50ED8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901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svg"/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12" Type="http://schemas.openxmlformats.org/officeDocument/2006/relationships/image" Target="../media/image2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svg"/><Relationship Id="rId5" Type="http://schemas.openxmlformats.org/officeDocument/2006/relationships/image" Target="../media/image20.svg"/><Relationship Id="rId15" Type="http://schemas.openxmlformats.org/officeDocument/2006/relationships/image" Target="../media/image30.sv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svg"/><Relationship Id="rId1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svg"/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12" Type="http://schemas.openxmlformats.org/officeDocument/2006/relationships/image" Target="../media/image2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11" Type="http://schemas.openxmlformats.org/officeDocument/2006/relationships/image" Target="../media/image26.svg"/><Relationship Id="rId5" Type="http://schemas.openxmlformats.org/officeDocument/2006/relationships/image" Target="../media/image20.svg"/><Relationship Id="rId15" Type="http://schemas.openxmlformats.org/officeDocument/2006/relationships/image" Target="../media/image30.sv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svg"/><Relationship Id="rId14" Type="http://schemas.openxmlformats.org/officeDocument/2006/relationships/image" Target="../media/image2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sv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C7690-BD6C-BF47-9200-CD380EAD9B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39815" y="609600"/>
            <a:ext cx="8112370" cy="2919045"/>
          </a:xfrm>
          <a:solidFill>
            <a:schemeClr val="tx1">
              <a:alpha val="49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B6D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Making a </a:t>
            </a:r>
            <a:br>
              <a:rPr lang="en-US" b="1" dirty="0">
                <a:solidFill>
                  <a:srgbClr val="B6D04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Vision Zero </a:t>
            </a:r>
            <a:r>
              <a:rPr lang="en-US" b="1" dirty="0">
                <a:solidFill>
                  <a:srgbClr val="B6D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Commitment in Canada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4446EDA-1D47-E942-8687-CAF011AF3F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2292" y="4695093"/>
            <a:ext cx="1887415" cy="1887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436442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63AAF-5AC0-6247-A48D-2647BF031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Vision Zero worldwide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0FB2FE-EAD3-3149-A332-6FBA4DCCFF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0321" y="1819277"/>
            <a:ext cx="9781789" cy="486543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1B1D2F5-27DA-7848-8A4F-02E0C3D6BDC9}"/>
              </a:ext>
            </a:extLst>
          </p:cNvPr>
          <p:cNvSpPr/>
          <p:nvPr/>
        </p:nvSpPr>
        <p:spPr>
          <a:xfrm>
            <a:off x="1970990" y="3241203"/>
            <a:ext cx="8835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37478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Canada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49D9A68-6E71-9246-B7FB-1A445672C398}"/>
              </a:ext>
            </a:extLst>
          </p:cNvPr>
          <p:cNvSpPr/>
          <p:nvPr/>
        </p:nvSpPr>
        <p:spPr>
          <a:xfrm>
            <a:off x="2317435" y="3749431"/>
            <a:ext cx="732893" cy="4831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</a:pPr>
            <a:r>
              <a:rPr lang="en-US" dirty="0">
                <a:solidFill>
                  <a:srgbClr val="37478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United</a:t>
            </a:r>
          </a:p>
          <a:p>
            <a:pPr>
              <a:lnSpc>
                <a:spcPct val="70000"/>
              </a:lnSpc>
            </a:pPr>
            <a:r>
              <a:rPr lang="en-US" dirty="0">
                <a:solidFill>
                  <a:srgbClr val="37478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States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A21BC13-9936-B848-8565-41B0208D5345}"/>
              </a:ext>
            </a:extLst>
          </p:cNvPr>
          <p:cNvSpPr/>
          <p:nvPr/>
        </p:nvSpPr>
        <p:spPr>
          <a:xfrm>
            <a:off x="10190699" y="6123543"/>
            <a:ext cx="13019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37478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New</a:t>
            </a:r>
            <a:r>
              <a:rPr lang="en-US" dirty="0">
                <a:solidFill>
                  <a:srgbClr val="B6D043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en-US" dirty="0">
                <a:solidFill>
                  <a:srgbClr val="37478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Zealand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F973574-D781-7144-9D58-AA35F03EF8F5}"/>
              </a:ext>
            </a:extLst>
          </p:cNvPr>
          <p:cNvSpPr/>
          <p:nvPr/>
        </p:nvSpPr>
        <p:spPr>
          <a:xfrm>
            <a:off x="7677399" y="5679585"/>
            <a:ext cx="9220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37478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Australia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BF93B9E-8B4B-2B41-9637-9BCFC2673CBC}"/>
              </a:ext>
            </a:extLst>
          </p:cNvPr>
          <p:cNvSpPr/>
          <p:nvPr/>
        </p:nvSpPr>
        <p:spPr>
          <a:xfrm>
            <a:off x="4923227" y="2873993"/>
            <a:ext cx="933269" cy="4831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</a:pPr>
            <a:r>
              <a:rPr lang="en-US" dirty="0">
                <a:solidFill>
                  <a:srgbClr val="37478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United</a:t>
            </a:r>
            <a:r>
              <a:rPr lang="en-US" dirty="0">
                <a:solidFill>
                  <a:srgbClr val="374781"/>
                </a:solidFill>
              </a:rPr>
              <a:t> </a:t>
            </a:r>
          </a:p>
          <a:p>
            <a:pPr>
              <a:lnSpc>
                <a:spcPct val="70000"/>
              </a:lnSpc>
            </a:pPr>
            <a:r>
              <a:rPr lang="en-US" dirty="0">
                <a:solidFill>
                  <a:srgbClr val="37478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Kingdom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9EF570E-EDBF-274E-834D-0B19EA66925F}"/>
              </a:ext>
            </a:extLst>
          </p:cNvPr>
          <p:cNvSpPr/>
          <p:nvPr/>
        </p:nvSpPr>
        <p:spPr>
          <a:xfrm>
            <a:off x="6046146" y="3524813"/>
            <a:ext cx="9637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37478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Germany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EDC27F3-94B2-B349-BB5D-857DA9A03BD2}"/>
              </a:ext>
            </a:extLst>
          </p:cNvPr>
          <p:cNvSpPr/>
          <p:nvPr/>
        </p:nvSpPr>
        <p:spPr>
          <a:xfrm>
            <a:off x="4950682" y="3500862"/>
            <a:ext cx="1207382" cy="4831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70000"/>
              </a:lnSpc>
            </a:pPr>
            <a:r>
              <a:rPr lang="en-US" dirty="0">
                <a:solidFill>
                  <a:srgbClr val="37478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The</a:t>
            </a:r>
            <a:r>
              <a:rPr lang="en-US" dirty="0"/>
              <a:t> </a:t>
            </a:r>
          </a:p>
          <a:p>
            <a:pPr algn="r">
              <a:lnSpc>
                <a:spcPct val="70000"/>
              </a:lnSpc>
            </a:pPr>
            <a:r>
              <a:rPr lang="en-US" dirty="0">
                <a:solidFill>
                  <a:srgbClr val="37478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Netherlands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65B0804-3E9E-4F48-AABD-B225D56D550A}"/>
              </a:ext>
            </a:extLst>
          </p:cNvPr>
          <p:cNvSpPr/>
          <p:nvPr/>
        </p:nvSpPr>
        <p:spPr>
          <a:xfrm>
            <a:off x="6547192" y="3164896"/>
            <a:ext cx="7761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37478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Poland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F7AA5A5-4389-104E-8780-BE74BABB5FAF}"/>
              </a:ext>
            </a:extLst>
          </p:cNvPr>
          <p:cNvSpPr/>
          <p:nvPr/>
        </p:nvSpPr>
        <p:spPr>
          <a:xfrm>
            <a:off x="5564736" y="2412636"/>
            <a:ext cx="8258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37478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Norway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FF201B5-D247-904C-BA5D-103A5BB42BEE}"/>
              </a:ext>
            </a:extLst>
          </p:cNvPr>
          <p:cNvSpPr/>
          <p:nvPr/>
        </p:nvSpPr>
        <p:spPr>
          <a:xfrm>
            <a:off x="6482169" y="2689185"/>
            <a:ext cx="8707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37478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Sweden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BADAAD3-4215-E649-BCB9-7EC84FA14F21}"/>
              </a:ext>
            </a:extLst>
          </p:cNvPr>
          <p:cNvSpPr/>
          <p:nvPr/>
        </p:nvSpPr>
        <p:spPr>
          <a:xfrm>
            <a:off x="9265800" y="3806338"/>
            <a:ext cx="7232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37478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Japan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81D4EFD-95EB-5D48-B70F-D1893159FBC3}"/>
              </a:ext>
            </a:extLst>
          </p:cNvPr>
          <p:cNvSpPr/>
          <p:nvPr/>
        </p:nvSpPr>
        <p:spPr>
          <a:xfrm>
            <a:off x="7318224" y="4555469"/>
            <a:ext cx="5966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37478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India</a:t>
            </a:r>
          </a:p>
        </p:txBody>
      </p:sp>
    </p:spTree>
    <p:extLst>
      <p:ext uri="{BB962C8B-B14F-4D97-AF65-F5344CB8AC3E}">
        <p14:creationId xmlns:p14="http://schemas.microsoft.com/office/powerpoint/2010/main" val="3737964476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473F3-191F-2D40-94B1-93E37DCAB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 anchorCtr="0"/>
          <a:lstStyle/>
          <a:p>
            <a:r>
              <a:rPr lang="en-US" dirty="0"/>
              <a:t>Origins and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99F8F8-D6DB-754F-9C3B-8E7C3A2173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537"/>
            <a:ext cx="10515600" cy="4351338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4200"/>
              </a:spcAft>
            </a:pPr>
            <a:r>
              <a:rPr lang="en-US" dirty="0"/>
              <a:t>1995: Concept created by road safety experts at the </a:t>
            </a:r>
            <a:r>
              <a:rPr lang="en-US" b="1" dirty="0"/>
              <a:t>Swedish Transport Administration</a:t>
            </a:r>
          </a:p>
          <a:p>
            <a:pPr>
              <a:lnSpc>
                <a:spcPct val="100000"/>
              </a:lnSpc>
              <a:spcAft>
                <a:spcPts val="4200"/>
              </a:spcAft>
            </a:pPr>
            <a:r>
              <a:rPr lang="en-US" b="1" dirty="0"/>
              <a:t>World Health Organization </a:t>
            </a:r>
            <a:r>
              <a:rPr lang="en-US" dirty="0"/>
              <a:t>and </a:t>
            </a:r>
            <a:r>
              <a:rPr lang="en-US" b="1" dirty="0"/>
              <a:t>World Bank </a:t>
            </a:r>
            <a:r>
              <a:rPr lang="en-US" dirty="0"/>
              <a:t>involved with Vision Zero globally</a:t>
            </a:r>
          </a:p>
          <a:p>
            <a:pPr>
              <a:lnSpc>
                <a:spcPct val="100000"/>
              </a:lnSpc>
              <a:spcAft>
                <a:spcPts val="4200"/>
              </a:spcAft>
            </a:pPr>
            <a:r>
              <a:rPr lang="en-US" dirty="0"/>
              <a:t>Many cities worldwide have already achieved zero road traffic fatalities in at least one year</a:t>
            </a:r>
          </a:p>
        </p:txBody>
      </p:sp>
    </p:spTree>
    <p:extLst>
      <p:ext uri="{BB962C8B-B14F-4D97-AF65-F5344CB8AC3E}">
        <p14:creationId xmlns:p14="http://schemas.microsoft.com/office/powerpoint/2010/main" val="1463396973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1148777-60D1-064D-B494-325EF489BB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8131"/>
          <a:stretch/>
        </p:blipFill>
        <p:spPr>
          <a:xfrm>
            <a:off x="592986" y="1841972"/>
            <a:ext cx="11006027" cy="43672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0C6A18B-1468-964D-8DAE-B6E2A0708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 anchorCtr="0"/>
          <a:lstStyle/>
          <a:p>
            <a:r>
              <a:rPr lang="en-US" dirty="0"/>
              <a:t>Vision Zero in Canada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64C471B-4033-4A4F-A5EC-4CBDB527ADAD}"/>
              </a:ext>
            </a:extLst>
          </p:cNvPr>
          <p:cNvGrpSpPr/>
          <p:nvPr/>
        </p:nvGrpSpPr>
        <p:grpSpPr>
          <a:xfrm>
            <a:off x="10179605" y="5778091"/>
            <a:ext cx="1075723" cy="369332"/>
            <a:chOff x="8101013" y="6170098"/>
            <a:chExt cx="1075723" cy="369332"/>
          </a:xfrm>
        </p:grpSpPr>
        <p:sp>
          <p:nvSpPr>
            <p:cNvPr id="5" name="5-Point Star 4">
              <a:extLst>
                <a:ext uri="{FF2B5EF4-FFF2-40B4-BE49-F238E27FC236}">
                  <a16:creationId xmlns:a16="http://schemas.microsoft.com/office/drawing/2014/main" id="{42C458EB-248E-0047-B027-E2B56C0E42DA}"/>
                </a:ext>
              </a:extLst>
            </p:cNvPr>
            <p:cNvSpPr/>
            <p:nvPr/>
          </p:nvSpPr>
          <p:spPr>
            <a:xfrm>
              <a:off x="8101013" y="6227763"/>
              <a:ext cx="214312" cy="214312"/>
            </a:xfrm>
            <a:prstGeom prst="star5">
              <a:avLst/>
            </a:prstGeom>
            <a:solidFill>
              <a:srgbClr val="37478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EB40B59-AD8A-1E4D-92B4-10A64AF0FA74}"/>
                </a:ext>
              </a:extLst>
            </p:cNvPr>
            <p:cNvSpPr/>
            <p:nvPr/>
          </p:nvSpPr>
          <p:spPr>
            <a:xfrm>
              <a:off x="8286749" y="6170098"/>
              <a:ext cx="88998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3747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Halifax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CE0EF3D4-35E7-FD4F-A205-E1D6016088E5}"/>
              </a:ext>
            </a:extLst>
          </p:cNvPr>
          <p:cNvGrpSpPr/>
          <p:nvPr/>
        </p:nvGrpSpPr>
        <p:grpSpPr>
          <a:xfrm>
            <a:off x="9011433" y="5133760"/>
            <a:ext cx="1268084" cy="369332"/>
            <a:chOff x="8101013" y="6170098"/>
            <a:chExt cx="1268084" cy="369332"/>
          </a:xfrm>
        </p:grpSpPr>
        <p:sp>
          <p:nvSpPr>
            <p:cNvPr id="10" name="5-Point Star 9">
              <a:extLst>
                <a:ext uri="{FF2B5EF4-FFF2-40B4-BE49-F238E27FC236}">
                  <a16:creationId xmlns:a16="http://schemas.microsoft.com/office/drawing/2014/main" id="{F0482190-84D7-284C-BD18-59D8E866ED8D}"/>
                </a:ext>
              </a:extLst>
            </p:cNvPr>
            <p:cNvSpPr/>
            <p:nvPr/>
          </p:nvSpPr>
          <p:spPr>
            <a:xfrm>
              <a:off x="8101013" y="6227763"/>
              <a:ext cx="214312" cy="214312"/>
            </a:xfrm>
            <a:prstGeom prst="star5">
              <a:avLst/>
            </a:prstGeom>
            <a:solidFill>
              <a:srgbClr val="37478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890F61D-8692-094A-BB29-AA1D7CA4404E}"/>
                </a:ext>
              </a:extLst>
            </p:cNvPr>
            <p:cNvSpPr/>
            <p:nvPr/>
          </p:nvSpPr>
          <p:spPr>
            <a:xfrm>
              <a:off x="8286749" y="6170098"/>
              <a:ext cx="108234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3747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Kingston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B822661-0A34-C442-A7DA-64FA1B8200F2}"/>
              </a:ext>
            </a:extLst>
          </p:cNvPr>
          <p:cNvGrpSpPr/>
          <p:nvPr/>
        </p:nvGrpSpPr>
        <p:grpSpPr>
          <a:xfrm>
            <a:off x="8351882" y="5555951"/>
            <a:ext cx="1139908" cy="369332"/>
            <a:chOff x="8101013" y="6170098"/>
            <a:chExt cx="1139908" cy="369332"/>
          </a:xfrm>
        </p:grpSpPr>
        <p:sp>
          <p:nvSpPr>
            <p:cNvPr id="13" name="5-Point Star 12">
              <a:extLst>
                <a:ext uri="{FF2B5EF4-FFF2-40B4-BE49-F238E27FC236}">
                  <a16:creationId xmlns:a16="http://schemas.microsoft.com/office/drawing/2014/main" id="{C2B388A7-85D0-4148-985C-027446CEC2B7}"/>
                </a:ext>
              </a:extLst>
            </p:cNvPr>
            <p:cNvSpPr/>
            <p:nvPr/>
          </p:nvSpPr>
          <p:spPr>
            <a:xfrm>
              <a:off x="8101013" y="6227763"/>
              <a:ext cx="214312" cy="214312"/>
            </a:xfrm>
            <a:prstGeom prst="star5">
              <a:avLst/>
            </a:prstGeom>
            <a:solidFill>
              <a:srgbClr val="37478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7D72A82-B4E7-3844-83AB-2D9D7491F39D}"/>
                </a:ext>
              </a:extLst>
            </p:cNvPr>
            <p:cNvSpPr/>
            <p:nvPr/>
          </p:nvSpPr>
          <p:spPr>
            <a:xfrm>
              <a:off x="8286749" y="6170098"/>
              <a:ext cx="95417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3747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Toronto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7AD9249-F7AA-1140-9D99-C8C243C28C70}"/>
              </a:ext>
            </a:extLst>
          </p:cNvPr>
          <p:cNvGrpSpPr/>
          <p:nvPr/>
        </p:nvGrpSpPr>
        <p:grpSpPr>
          <a:xfrm>
            <a:off x="8437368" y="5333811"/>
            <a:ext cx="2050349" cy="369332"/>
            <a:chOff x="8101013" y="6170098"/>
            <a:chExt cx="2050349" cy="369332"/>
          </a:xfrm>
        </p:grpSpPr>
        <p:sp>
          <p:nvSpPr>
            <p:cNvPr id="16" name="5-Point Star 15">
              <a:extLst>
                <a:ext uri="{FF2B5EF4-FFF2-40B4-BE49-F238E27FC236}">
                  <a16:creationId xmlns:a16="http://schemas.microsoft.com/office/drawing/2014/main" id="{2690C44F-4961-5C4A-BB3B-018A6EDB8E40}"/>
                </a:ext>
              </a:extLst>
            </p:cNvPr>
            <p:cNvSpPr/>
            <p:nvPr/>
          </p:nvSpPr>
          <p:spPr>
            <a:xfrm>
              <a:off x="8101013" y="6227763"/>
              <a:ext cx="214312" cy="214312"/>
            </a:xfrm>
            <a:prstGeom prst="star5">
              <a:avLst/>
            </a:prstGeom>
            <a:solidFill>
              <a:srgbClr val="37478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E1B5616-5ACB-F949-90B0-E9F40F859AE8}"/>
                </a:ext>
              </a:extLst>
            </p:cNvPr>
            <p:cNvSpPr/>
            <p:nvPr/>
          </p:nvSpPr>
          <p:spPr>
            <a:xfrm>
              <a:off x="8286749" y="6170098"/>
              <a:ext cx="186461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3747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Durham Region 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A482AC4-C0C5-2E41-AB7C-C63E5A9C83F6}"/>
              </a:ext>
            </a:extLst>
          </p:cNvPr>
          <p:cNvGrpSpPr/>
          <p:nvPr/>
        </p:nvGrpSpPr>
        <p:grpSpPr>
          <a:xfrm>
            <a:off x="7527339" y="5391815"/>
            <a:ext cx="860643" cy="369332"/>
            <a:chOff x="8510696" y="2892723"/>
            <a:chExt cx="860643" cy="369332"/>
          </a:xfrm>
        </p:grpSpPr>
        <p:sp>
          <p:nvSpPr>
            <p:cNvPr id="19" name="5-Point Star 18">
              <a:extLst>
                <a:ext uri="{FF2B5EF4-FFF2-40B4-BE49-F238E27FC236}">
                  <a16:creationId xmlns:a16="http://schemas.microsoft.com/office/drawing/2014/main" id="{5BB12CAB-463F-4B46-B963-E6DA5DD155C7}"/>
                </a:ext>
              </a:extLst>
            </p:cNvPr>
            <p:cNvSpPr/>
            <p:nvPr/>
          </p:nvSpPr>
          <p:spPr>
            <a:xfrm>
              <a:off x="9157027" y="2970233"/>
              <a:ext cx="214312" cy="214312"/>
            </a:xfrm>
            <a:prstGeom prst="star5">
              <a:avLst/>
            </a:prstGeom>
            <a:solidFill>
              <a:srgbClr val="37478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7FF3963-E05F-2F4F-9A35-E6F89569A3AA}"/>
                </a:ext>
              </a:extLst>
            </p:cNvPr>
            <p:cNvSpPr/>
            <p:nvPr/>
          </p:nvSpPr>
          <p:spPr>
            <a:xfrm>
              <a:off x="8510696" y="2892723"/>
              <a:ext cx="6463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dirty="0">
                  <a:solidFill>
                    <a:srgbClr val="3747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Peel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C1E1D3A-789F-154F-AFCD-433758DA71A0}"/>
              </a:ext>
            </a:extLst>
          </p:cNvPr>
          <p:cNvGrpSpPr/>
          <p:nvPr/>
        </p:nvGrpSpPr>
        <p:grpSpPr>
          <a:xfrm>
            <a:off x="6907747" y="5556722"/>
            <a:ext cx="1309485" cy="369332"/>
            <a:chOff x="8061854" y="2892723"/>
            <a:chExt cx="1309485" cy="369332"/>
          </a:xfrm>
        </p:grpSpPr>
        <p:sp>
          <p:nvSpPr>
            <p:cNvPr id="23" name="5-Point Star 22">
              <a:extLst>
                <a:ext uri="{FF2B5EF4-FFF2-40B4-BE49-F238E27FC236}">
                  <a16:creationId xmlns:a16="http://schemas.microsoft.com/office/drawing/2014/main" id="{6AC4FB4A-0748-284F-89B3-D8125A652C68}"/>
                </a:ext>
              </a:extLst>
            </p:cNvPr>
            <p:cNvSpPr/>
            <p:nvPr/>
          </p:nvSpPr>
          <p:spPr>
            <a:xfrm>
              <a:off x="9157027" y="2970233"/>
              <a:ext cx="214312" cy="214312"/>
            </a:xfrm>
            <a:prstGeom prst="star5">
              <a:avLst/>
            </a:prstGeom>
            <a:solidFill>
              <a:srgbClr val="37478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49752EB-0D22-4149-8873-13CB6EBF64B3}"/>
                </a:ext>
              </a:extLst>
            </p:cNvPr>
            <p:cNvSpPr/>
            <p:nvPr/>
          </p:nvSpPr>
          <p:spPr>
            <a:xfrm>
              <a:off x="8061854" y="2892723"/>
              <a:ext cx="109517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dirty="0">
                  <a:solidFill>
                    <a:srgbClr val="3747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Hamilton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8BC6114-1818-D547-85EA-F8625F7B5858}"/>
              </a:ext>
            </a:extLst>
          </p:cNvPr>
          <p:cNvGrpSpPr/>
          <p:nvPr/>
        </p:nvGrpSpPr>
        <p:grpSpPr>
          <a:xfrm>
            <a:off x="6823290" y="5933561"/>
            <a:ext cx="1168419" cy="369332"/>
            <a:chOff x="8202920" y="2892723"/>
            <a:chExt cx="1168419" cy="369332"/>
          </a:xfrm>
        </p:grpSpPr>
        <p:sp>
          <p:nvSpPr>
            <p:cNvPr id="26" name="5-Point Star 25">
              <a:extLst>
                <a:ext uri="{FF2B5EF4-FFF2-40B4-BE49-F238E27FC236}">
                  <a16:creationId xmlns:a16="http://schemas.microsoft.com/office/drawing/2014/main" id="{452D4B94-0CF2-5B49-9D88-369D859EEB76}"/>
                </a:ext>
              </a:extLst>
            </p:cNvPr>
            <p:cNvSpPr/>
            <p:nvPr/>
          </p:nvSpPr>
          <p:spPr>
            <a:xfrm>
              <a:off x="9157027" y="2970233"/>
              <a:ext cx="214312" cy="214312"/>
            </a:xfrm>
            <a:prstGeom prst="star5">
              <a:avLst/>
            </a:prstGeom>
            <a:solidFill>
              <a:srgbClr val="37478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5BD95AA9-3AFE-4E41-AAA9-F2B65A252D5A}"/>
                </a:ext>
              </a:extLst>
            </p:cNvPr>
            <p:cNvSpPr/>
            <p:nvPr/>
          </p:nvSpPr>
          <p:spPr>
            <a:xfrm>
              <a:off x="8202920" y="2892723"/>
              <a:ext cx="95410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dirty="0">
                  <a:solidFill>
                    <a:srgbClr val="3747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London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38356C3-3E95-FC44-A664-E55B8B74C504}"/>
              </a:ext>
            </a:extLst>
          </p:cNvPr>
          <p:cNvGrpSpPr/>
          <p:nvPr/>
        </p:nvGrpSpPr>
        <p:grpSpPr>
          <a:xfrm>
            <a:off x="7893324" y="5764900"/>
            <a:ext cx="1319380" cy="369332"/>
            <a:chOff x="8101013" y="6170098"/>
            <a:chExt cx="1319380" cy="369332"/>
          </a:xfrm>
        </p:grpSpPr>
        <p:sp>
          <p:nvSpPr>
            <p:cNvPr id="29" name="5-Point Star 28">
              <a:extLst>
                <a:ext uri="{FF2B5EF4-FFF2-40B4-BE49-F238E27FC236}">
                  <a16:creationId xmlns:a16="http://schemas.microsoft.com/office/drawing/2014/main" id="{0BFD123E-F909-F649-B588-9747BCD571D8}"/>
                </a:ext>
              </a:extLst>
            </p:cNvPr>
            <p:cNvSpPr/>
            <p:nvPr/>
          </p:nvSpPr>
          <p:spPr>
            <a:xfrm>
              <a:off x="8101013" y="6227763"/>
              <a:ext cx="214312" cy="214312"/>
            </a:xfrm>
            <a:prstGeom prst="star5">
              <a:avLst/>
            </a:prstGeom>
            <a:solidFill>
              <a:srgbClr val="37478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F27F7DE-F271-3B49-A8CF-8F7E86F49A59}"/>
                </a:ext>
              </a:extLst>
            </p:cNvPr>
            <p:cNvSpPr/>
            <p:nvPr/>
          </p:nvSpPr>
          <p:spPr>
            <a:xfrm>
              <a:off x="8286749" y="6170098"/>
              <a:ext cx="113364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3747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Brantford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34C7DF9-F108-BA4F-88BD-AA2CDD82C3C0}"/>
              </a:ext>
            </a:extLst>
          </p:cNvPr>
          <p:cNvGrpSpPr/>
          <p:nvPr/>
        </p:nvGrpSpPr>
        <p:grpSpPr>
          <a:xfrm>
            <a:off x="5041029" y="3961406"/>
            <a:ext cx="1460444" cy="369332"/>
            <a:chOff x="8101013" y="6170098"/>
            <a:chExt cx="1460444" cy="369332"/>
          </a:xfrm>
        </p:grpSpPr>
        <p:sp>
          <p:nvSpPr>
            <p:cNvPr id="32" name="5-Point Star 31">
              <a:extLst>
                <a:ext uri="{FF2B5EF4-FFF2-40B4-BE49-F238E27FC236}">
                  <a16:creationId xmlns:a16="http://schemas.microsoft.com/office/drawing/2014/main" id="{FA4D7E6B-0DFE-7948-945A-1E913AF28B67}"/>
                </a:ext>
              </a:extLst>
            </p:cNvPr>
            <p:cNvSpPr/>
            <p:nvPr/>
          </p:nvSpPr>
          <p:spPr>
            <a:xfrm>
              <a:off x="8101013" y="6227763"/>
              <a:ext cx="214312" cy="214312"/>
            </a:xfrm>
            <a:prstGeom prst="star5">
              <a:avLst/>
            </a:prstGeom>
            <a:solidFill>
              <a:srgbClr val="37478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C332994D-179C-BB41-B279-5DB2EC202BEB}"/>
                </a:ext>
              </a:extLst>
            </p:cNvPr>
            <p:cNvSpPr/>
            <p:nvPr/>
          </p:nvSpPr>
          <p:spPr>
            <a:xfrm>
              <a:off x="8286749" y="6170098"/>
              <a:ext cx="127470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3747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Saskatoon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99EBE87-CA1C-7544-A0B4-7FF13AB15662}"/>
              </a:ext>
            </a:extLst>
          </p:cNvPr>
          <p:cNvGrpSpPr/>
          <p:nvPr/>
        </p:nvGrpSpPr>
        <p:grpSpPr>
          <a:xfrm>
            <a:off x="3816718" y="3640405"/>
            <a:ext cx="1486092" cy="369332"/>
            <a:chOff x="8101013" y="6170098"/>
            <a:chExt cx="1486092" cy="369332"/>
          </a:xfrm>
        </p:grpSpPr>
        <p:sp>
          <p:nvSpPr>
            <p:cNvPr id="35" name="5-Point Star 34">
              <a:extLst>
                <a:ext uri="{FF2B5EF4-FFF2-40B4-BE49-F238E27FC236}">
                  <a16:creationId xmlns:a16="http://schemas.microsoft.com/office/drawing/2014/main" id="{8FA1B976-CF5A-E84B-AC38-D471793F28AF}"/>
                </a:ext>
              </a:extLst>
            </p:cNvPr>
            <p:cNvSpPr/>
            <p:nvPr/>
          </p:nvSpPr>
          <p:spPr>
            <a:xfrm>
              <a:off x="8101013" y="6227763"/>
              <a:ext cx="214312" cy="214312"/>
            </a:xfrm>
            <a:prstGeom prst="star5">
              <a:avLst/>
            </a:prstGeom>
            <a:solidFill>
              <a:srgbClr val="37478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93606B55-3146-0F42-8832-520E56E4DD23}"/>
                </a:ext>
              </a:extLst>
            </p:cNvPr>
            <p:cNvSpPr/>
            <p:nvPr/>
          </p:nvSpPr>
          <p:spPr>
            <a:xfrm>
              <a:off x="8286749" y="6170098"/>
              <a:ext cx="130035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3747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Edmonton 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86258217-0771-A041-B9FC-0A7A1398AB80}"/>
              </a:ext>
            </a:extLst>
          </p:cNvPr>
          <p:cNvGrpSpPr/>
          <p:nvPr/>
        </p:nvGrpSpPr>
        <p:grpSpPr>
          <a:xfrm>
            <a:off x="3811417" y="4258808"/>
            <a:ext cx="1229612" cy="369332"/>
            <a:chOff x="8101013" y="6170098"/>
            <a:chExt cx="1229612" cy="369332"/>
          </a:xfrm>
        </p:grpSpPr>
        <p:sp>
          <p:nvSpPr>
            <p:cNvPr id="38" name="5-Point Star 37">
              <a:extLst>
                <a:ext uri="{FF2B5EF4-FFF2-40B4-BE49-F238E27FC236}">
                  <a16:creationId xmlns:a16="http://schemas.microsoft.com/office/drawing/2014/main" id="{FD3C2D30-3812-7B41-8362-166469C79274}"/>
                </a:ext>
              </a:extLst>
            </p:cNvPr>
            <p:cNvSpPr/>
            <p:nvPr/>
          </p:nvSpPr>
          <p:spPr>
            <a:xfrm>
              <a:off x="8101013" y="6227763"/>
              <a:ext cx="214312" cy="214312"/>
            </a:xfrm>
            <a:prstGeom prst="star5">
              <a:avLst/>
            </a:prstGeom>
            <a:solidFill>
              <a:srgbClr val="37478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BFE1980F-2B96-0C41-B646-8EF139DA78C3}"/>
                </a:ext>
              </a:extLst>
            </p:cNvPr>
            <p:cNvSpPr/>
            <p:nvPr/>
          </p:nvSpPr>
          <p:spPr>
            <a:xfrm>
              <a:off x="8286749" y="6170098"/>
              <a:ext cx="104387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3747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Calgary 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4E0FB4B7-6F9C-1941-8110-97F27503EE52}"/>
              </a:ext>
            </a:extLst>
          </p:cNvPr>
          <p:cNvGrpSpPr/>
          <p:nvPr/>
        </p:nvGrpSpPr>
        <p:grpSpPr>
          <a:xfrm>
            <a:off x="3890712" y="3327044"/>
            <a:ext cx="2409422" cy="923330"/>
            <a:chOff x="8101013" y="6170098"/>
            <a:chExt cx="2409422" cy="923330"/>
          </a:xfrm>
        </p:grpSpPr>
        <p:sp>
          <p:nvSpPr>
            <p:cNvPr id="41" name="5-Point Star 40">
              <a:extLst>
                <a:ext uri="{FF2B5EF4-FFF2-40B4-BE49-F238E27FC236}">
                  <a16:creationId xmlns:a16="http://schemas.microsoft.com/office/drawing/2014/main" id="{6A76F049-7F15-7342-8777-2F3CB5766E9A}"/>
                </a:ext>
              </a:extLst>
            </p:cNvPr>
            <p:cNvSpPr/>
            <p:nvPr/>
          </p:nvSpPr>
          <p:spPr>
            <a:xfrm>
              <a:off x="8101013" y="6227763"/>
              <a:ext cx="214312" cy="214312"/>
            </a:xfrm>
            <a:prstGeom prst="star5">
              <a:avLst/>
            </a:prstGeom>
            <a:solidFill>
              <a:srgbClr val="37478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59BCCF2D-9897-904A-A2C2-E28248B42BB5}"/>
                </a:ext>
              </a:extLst>
            </p:cNvPr>
            <p:cNvSpPr/>
            <p:nvPr/>
          </p:nvSpPr>
          <p:spPr>
            <a:xfrm>
              <a:off x="8286749" y="6170098"/>
              <a:ext cx="2223686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3747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Fort Saskatchewan </a:t>
              </a:r>
            </a:p>
            <a:p>
              <a:endParaRPr lang="en-US" dirty="0">
                <a:solidFill>
                  <a:srgbClr val="37478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dirty="0">
                  <a:solidFill>
                    <a:srgbClr val="3747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0DC5BC64-DE48-8045-B64F-902D7F0E9F56}"/>
              </a:ext>
            </a:extLst>
          </p:cNvPr>
          <p:cNvGrpSpPr/>
          <p:nvPr/>
        </p:nvGrpSpPr>
        <p:grpSpPr>
          <a:xfrm>
            <a:off x="2487930" y="3356690"/>
            <a:ext cx="1335195" cy="369332"/>
            <a:chOff x="8036144" y="2892723"/>
            <a:chExt cx="1335195" cy="369332"/>
          </a:xfrm>
        </p:grpSpPr>
        <p:sp>
          <p:nvSpPr>
            <p:cNvPr id="44" name="5-Point Star 43">
              <a:extLst>
                <a:ext uri="{FF2B5EF4-FFF2-40B4-BE49-F238E27FC236}">
                  <a16:creationId xmlns:a16="http://schemas.microsoft.com/office/drawing/2014/main" id="{C0EF4802-03A8-7544-B62A-A9E3DF00EA06}"/>
                </a:ext>
              </a:extLst>
            </p:cNvPr>
            <p:cNvSpPr/>
            <p:nvPr/>
          </p:nvSpPr>
          <p:spPr>
            <a:xfrm>
              <a:off x="9157027" y="2970233"/>
              <a:ext cx="214312" cy="214312"/>
            </a:xfrm>
            <a:prstGeom prst="star5">
              <a:avLst/>
            </a:prstGeom>
            <a:solidFill>
              <a:srgbClr val="37478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2556032-5F6B-CE4F-A753-E5F80ABFEEE1}"/>
                </a:ext>
              </a:extLst>
            </p:cNvPr>
            <p:cNvSpPr/>
            <p:nvPr/>
          </p:nvSpPr>
          <p:spPr>
            <a:xfrm>
              <a:off x="8036144" y="2892723"/>
              <a:ext cx="112088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dirty="0">
                  <a:solidFill>
                    <a:srgbClr val="3747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St. Albert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18FFCB2D-8E84-C641-8417-721FF5406FDA}"/>
              </a:ext>
            </a:extLst>
          </p:cNvPr>
          <p:cNvGrpSpPr/>
          <p:nvPr/>
        </p:nvGrpSpPr>
        <p:grpSpPr>
          <a:xfrm>
            <a:off x="2788364" y="4828954"/>
            <a:ext cx="1520269" cy="369332"/>
            <a:chOff x="8101013" y="6170098"/>
            <a:chExt cx="1520269" cy="369332"/>
          </a:xfrm>
        </p:grpSpPr>
        <p:sp>
          <p:nvSpPr>
            <p:cNvPr id="47" name="5-Point Star 46">
              <a:extLst>
                <a:ext uri="{FF2B5EF4-FFF2-40B4-BE49-F238E27FC236}">
                  <a16:creationId xmlns:a16="http://schemas.microsoft.com/office/drawing/2014/main" id="{6AAFFF99-56CB-0E4B-89A5-51B7A16688D3}"/>
                </a:ext>
              </a:extLst>
            </p:cNvPr>
            <p:cNvSpPr/>
            <p:nvPr/>
          </p:nvSpPr>
          <p:spPr>
            <a:xfrm>
              <a:off x="8101013" y="6227763"/>
              <a:ext cx="214312" cy="214312"/>
            </a:xfrm>
            <a:prstGeom prst="star5">
              <a:avLst/>
            </a:prstGeom>
            <a:solidFill>
              <a:srgbClr val="37478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4A4D0812-3013-F74E-83D1-708BD4571A49}"/>
                </a:ext>
              </a:extLst>
            </p:cNvPr>
            <p:cNvSpPr/>
            <p:nvPr/>
          </p:nvSpPr>
          <p:spPr>
            <a:xfrm>
              <a:off x="8286749" y="6170098"/>
              <a:ext cx="133453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3747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Vancouver 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B071D013-9DDD-6C4F-876F-AC89C057F961}"/>
              </a:ext>
            </a:extLst>
          </p:cNvPr>
          <p:cNvGrpSpPr/>
          <p:nvPr/>
        </p:nvGrpSpPr>
        <p:grpSpPr>
          <a:xfrm>
            <a:off x="1722943" y="4690326"/>
            <a:ext cx="1078651" cy="369332"/>
            <a:chOff x="8292688" y="2892723"/>
            <a:chExt cx="1078651" cy="369332"/>
          </a:xfrm>
        </p:grpSpPr>
        <p:sp>
          <p:nvSpPr>
            <p:cNvPr id="50" name="5-Point Star 49">
              <a:extLst>
                <a:ext uri="{FF2B5EF4-FFF2-40B4-BE49-F238E27FC236}">
                  <a16:creationId xmlns:a16="http://schemas.microsoft.com/office/drawing/2014/main" id="{48ED19EB-1E2D-5A42-A6D3-6125E1487C6A}"/>
                </a:ext>
              </a:extLst>
            </p:cNvPr>
            <p:cNvSpPr/>
            <p:nvPr/>
          </p:nvSpPr>
          <p:spPr>
            <a:xfrm>
              <a:off x="9157027" y="2970233"/>
              <a:ext cx="214312" cy="214312"/>
            </a:xfrm>
            <a:prstGeom prst="star5">
              <a:avLst/>
            </a:prstGeom>
            <a:solidFill>
              <a:srgbClr val="37478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6378F793-EE70-E849-AE20-4F280ABD0019}"/>
                </a:ext>
              </a:extLst>
            </p:cNvPr>
            <p:cNvSpPr/>
            <p:nvPr/>
          </p:nvSpPr>
          <p:spPr>
            <a:xfrm>
              <a:off x="8292688" y="2892723"/>
              <a:ext cx="86433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dirty="0">
                  <a:solidFill>
                    <a:srgbClr val="3747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Surrey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9B6F901B-592C-E34C-93D8-5EE750419D17}"/>
              </a:ext>
            </a:extLst>
          </p:cNvPr>
          <p:cNvGrpSpPr/>
          <p:nvPr/>
        </p:nvGrpSpPr>
        <p:grpSpPr>
          <a:xfrm>
            <a:off x="9154570" y="4931652"/>
            <a:ext cx="1268084" cy="369332"/>
            <a:chOff x="8101013" y="6170098"/>
            <a:chExt cx="1268084" cy="369332"/>
          </a:xfrm>
        </p:grpSpPr>
        <p:sp>
          <p:nvSpPr>
            <p:cNvPr id="53" name="5-Point Star 52">
              <a:extLst>
                <a:ext uri="{FF2B5EF4-FFF2-40B4-BE49-F238E27FC236}">
                  <a16:creationId xmlns:a16="http://schemas.microsoft.com/office/drawing/2014/main" id="{45CE74F7-0213-0B4D-A3BC-09B0991F700D}"/>
                </a:ext>
              </a:extLst>
            </p:cNvPr>
            <p:cNvSpPr/>
            <p:nvPr/>
          </p:nvSpPr>
          <p:spPr>
            <a:xfrm>
              <a:off x="8101013" y="6227763"/>
              <a:ext cx="214312" cy="214312"/>
            </a:xfrm>
            <a:prstGeom prst="star5">
              <a:avLst/>
            </a:prstGeom>
            <a:solidFill>
              <a:srgbClr val="37478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0CE98FAF-0113-964B-BD36-9189591BC18F}"/>
                </a:ext>
              </a:extLst>
            </p:cNvPr>
            <p:cNvSpPr/>
            <p:nvPr/>
          </p:nvSpPr>
          <p:spPr>
            <a:xfrm>
              <a:off x="8286749" y="6170098"/>
              <a:ext cx="108234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3747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Montreal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CB8C2163-3EF8-124F-9975-08DA7A50DACC}"/>
              </a:ext>
            </a:extLst>
          </p:cNvPr>
          <p:cNvGrpSpPr/>
          <p:nvPr/>
        </p:nvGrpSpPr>
        <p:grpSpPr>
          <a:xfrm>
            <a:off x="9340306" y="4759164"/>
            <a:ext cx="1785276" cy="369332"/>
            <a:chOff x="8101013" y="6170098"/>
            <a:chExt cx="1785276" cy="369332"/>
          </a:xfrm>
        </p:grpSpPr>
        <p:sp>
          <p:nvSpPr>
            <p:cNvPr id="56" name="5-Point Star 55">
              <a:extLst>
                <a:ext uri="{FF2B5EF4-FFF2-40B4-BE49-F238E27FC236}">
                  <a16:creationId xmlns:a16="http://schemas.microsoft.com/office/drawing/2014/main" id="{DFF29E0F-5EC8-2943-BA67-182A8ACAC821}"/>
                </a:ext>
              </a:extLst>
            </p:cNvPr>
            <p:cNvSpPr/>
            <p:nvPr/>
          </p:nvSpPr>
          <p:spPr>
            <a:xfrm>
              <a:off x="8101013" y="6227763"/>
              <a:ext cx="214312" cy="214312"/>
            </a:xfrm>
            <a:prstGeom prst="star5">
              <a:avLst/>
            </a:prstGeom>
            <a:solidFill>
              <a:srgbClr val="37478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68759509-B53C-2A40-AFE0-04E5AAD3C0EB}"/>
                </a:ext>
              </a:extLst>
            </p:cNvPr>
            <p:cNvSpPr/>
            <p:nvPr/>
          </p:nvSpPr>
          <p:spPr>
            <a:xfrm>
              <a:off x="8286749" y="6170098"/>
              <a:ext cx="159954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3747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Trois-Rivieres</a:t>
              </a: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FCED570D-0411-294D-BD90-61B5919C4E3F}"/>
              </a:ext>
            </a:extLst>
          </p:cNvPr>
          <p:cNvGrpSpPr/>
          <p:nvPr/>
        </p:nvGrpSpPr>
        <p:grpSpPr>
          <a:xfrm>
            <a:off x="831262" y="3892711"/>
            <a:ext cx="1641142" cy="646331"/>
            <a:chOff x="7730197" y="2648416"/>
            <a:chExt cx="1641142" cy="646331"/>
          </a:xfrm>
        </p:grpSpPr>
        <p:sp>
          <p:nvSpPr>
            <p:cNvPr id="59" name="5-Point Star 58">
              <a:extLst>
                <a:ext uri="{FF2B5EF4-FFF2-40B4-BE49-F238E27FC236}">
                  <a16:creationId xmlns:a16="http://schemas.microsoft.com/office/drawing/2014/main" id="{65C21466-B141-C144-B9F8-CB1153896F00}"/>
                </a:ext>
              </a:extLst>
            </p:cNvPr>
            <p:cNvSpPr/>
            <p:nvPr/>
          </p:nvSpPr>
          <p:spPr>
            <a:xfrm>
              <a:off x="9157027" y="2970233"/>
              <a:ext cx="214312" cy="214312"/>
            </a:xfrm>
            <a:prstGeom prst="star5">
              <a:avLst/>
            </a:prstGeom>
            <a:solidFill>
              <a:srgbClr val="37478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C6C86719-AF67-D14D-BA89-2EF19D3E1139}"/>
                </a:ext>
              </a:extLst>
            </p:cNvPr>
            <p:cNvSpPr/>
            <p:nvPr/>
          </p:nvSpPr>
          <p:spPr>
            <a:xfrm>
              <a:off x="7730197" y="2648416"/>
              <a:ext cx="1428597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b="1" dirty="0">
                  <a:solidFill>
                    <a:srgbClr val="3747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BRITISH</a:t>
              </a:r>
            </a:p>
            <a:p>
              <a:pPr algn="r"/>
              <a:r>
                <a:rPr lang="en-US" b="1" dirty="0">
                  <a:solidFill>
                    <a:srgbClr val="3747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COLUMBIA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41775677-3339-414A-AF8A-AE952B55F08A}"/>
              </a:ext>
            </a:extLst>
          </p:cNvPr>
          <p:cNvGrpSpPr/>
          <p:nvPr/>
        </p:nvGrpSpPr>
        <p:grpSpPr>
          <a:xfrm>
            <a:off x="9509279" y="4569234"/>
            <a:ext cx="1639980" cy="369332"/>
            <a:chOff x="8101013" y="6170098"/>
            <a:chExt cx="1639980" cy="369332"/>
          </a:xfrm>
        </p:grpSpPr>
        <p:sp>
          <p:nvSpPr>
            <p:cNvPr id="62" name="5-Point Star 61">
              <a:extLst>
                <a:ext uri="{FF2B5EF4-FFF2-40B4-BE49-F238E27FC236}">
                  <a16:creationId xmlns:a16="http://schemas.microsoft.com/office/drawing/2014/main" id="{129CA136-B4E3-A04F-AE01-905CD438FF2E}"/>
                </a:ext>
              </a:extLst>
            </p:cNvPr>
            <p:cNvSpPr/>
            <p:nvPr/>
          </p:nvSpPr>
          <p:spPr>
            <a:xfrm>
              <a:off x="8101013" y="6227763"/>
              <a:ext cx="214312" cy="214312"/>
            </a:xfrm>
            <a:prstGeom prst="star5">
              <a:avLst/>
            </a:prstGeom>
            <a:solidFill>
              <a:srgbClr val="37478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2439C731-D9AA-AB4B-B201-DC911AA563E4}"/>
                </a:ext>
              </a:extLst>
            </p:cNvPr>
            <p:cNvSpPr/>
            <p:nvPr/>
          </p:nvSpPr>
          <p:spPr>
            <a:xfrm>
              <a:off x="8286749" y="6170098"/>
              <a:ext cx="145424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3747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Quebec City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52063346-D52A-C243-8D0D-81E6C53BEEF5}"/>
              </a:ext>
            </a:extLst>
          </p:cNvPr>
          <p:cNvGrpSpPr/>
          <p:nvPr/>
        </p:nvGrpSpPr>
        <p:grpSpPr>
          <a:xfrm>
            <a:off x="6018207" y="4368513"/>
            <a:ext cx="1610165" cy="369332"/>
            <a:chOff x="8101013" y="6170098"/>
            <a:chExt cx="1610165" cy="369332"/>
          </a:xfrm>
        </p:grpSpPr>
        <p:sp>
          <p:nvSpPr>
            <p:cNvPr id="65" name="5-Point Star 64">
              <a:extLst>
                <a:ext uri="{FF2B5EF4-FFF2-40B4-BE49-F238E27FC236}">
                  <a16:creationId xmlns:a16="http://schemas.microsoft.com/office/drawing/2014/main" id="{DE5EED80-D3A6-4A41-B89F-3CE01E680B69}"/>
                </a:ext>
              </a:extLst>
            </p:cNvPr>
            <p:cNvSpPr/>
            <p:nvPr/>
          </p:nvSpPr>
          <p:spPr>
            <a:xfrm>
              <a:off x="8101013" y="6227763"/>
              <a:ext cx="214312" cy="214312"/>
            </a:xfrm>
            <a:prstGeom prst="star5">
              <a:avLst/>
            </a:prstGeom>
            <a:solidFill>
              <a:srgbClr val="37478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D572AFC0-4372-274D-84F7-686F9EC01737}"/>
                </a:ext>
              </a:extLst>
            </p:cNvPr>
            <p:cNvSpPr/>
            <p:nvPr/>
          </p:nvSpPr>
          <p:spPr>
            <a:xfrm>
              <a:off x="8286749" y="6170098"/>
              <a:ext cx="142442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3747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MANITOBA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37174502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2E024-9671-0B4F-A0FC-61CF8B2C0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Tools for implementation 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1EF90E-CBFC-3A4A-B986-C826703E86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04542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27AE3D3-3F69-0044-B35E-47D1CBE6F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Vision Zero Community should have: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F1444C6-36FA-EA45-873D-AD53BF1358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537"/>
            <a:ext cx="10515600" cy="4351338"/>
          </a:xfrm>
        </p:spPr>
        <p:txBody>
          <a:bodyPr numCol="2">
            <a:normAutofit/>
          </a:bodyPr>
          <a:lstStyle/>
          <a:p>
            <a:r>
              <a:rPr lang="en-US" dirty="0"/>
              <a:t>A multi-disciplinary approach</a:t>
            </a:r>
          </a:p>
          <a:p>
            <a:r>
              <a:rPr lang="en-US" dirty="0"/>
              <a:t>Focus on equitable approaches</a:t>
            </a:r>
          </a:p>
          <a:p>
            <a:r>
              <a:rPr lang="en-US" dirty="0"/>
              <a:t>Collaboration and engagement</a:t>
            </a:r>
          </a:p>
          <a:p>
            <a:r>
              <a:rPr lang="en-US" dirty="0"/>
              <a:t>Political will</a:t>
            </a:r>
          </a:p>
          <a:p>
            <a:r>
              <a:rPr lang="en-US" dirty="0"/>
              <a:t>A detailed plan</a:t>
            </a:r>
          </a:p>
          <a:p>
            <a:r>
              <a:rPr lang="en-US" dirty="0"/>
              <a:t>A data-driven approach</a:t>
            </a:r>
          </a:p>
          <a:p>
            <a:r>
              <a:rPr lang="en-US" dirty="0"/>
              <a:t>Concern for multi-modal road users</a:t>
            </a:r>
          </a:p>
          <a:p>
            <a:r>
              <a:rPr lang="en-US" dirty="0"/>
              <a:t>Implementation and evaluation strategies</a:t>
            </a:r>
          </a:p>
          <a:p>
            <a:r>
              <a:rPr lang="en-US" dirty="0"/>
              <a:t>Proven countermeasures</a:t>
            </a:r>
          </a:p>
        </p:txBody>
      </p:sp>
    </p:spTree>
    <p:extLst>
      <p:ext uri="{BB962C8B-B14F-4D97-AF65-F5344CB8AC3E}">
        <p14:creationId xmlns:p14="http://schemas.microsoft.com/office/powerpoint/2010/main" val="2013638942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B7894-FC00-454B-B8DF-11F396850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 anchorCtr="0"/>
          <a:lstStyle/>
          <a:p>
            <a:r>
              <a:rPr lang="en-US" dirty="0"/>
              <a:t>Take a multi-disciplinary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059226-DAC2-B841-AC5E-C19771BDE0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Partnerships should be developed and maintained with diverse professionals from various disciplines, including:</a:t>
            </a:r>
            <a:endParaRPr lang="en-US" b="1" i="1" dirty="0">
              <a:solidFill>
                <a:srgbClr val="FF0000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EDF46D5-8F12-A346-804E-0DA38849F62F}"/>
              </a:ext>
            </a:extLst>
          </p:cNvPr>
          <p:cNvGrpSpPr/>
          <p:nvPr/>
        </p:nvGrpSpPr>
        <p:grpSpPr>
          <a:xfrm>
            <a:off x="1215957" y="3053210"/>
            <a:ext cx="2934133" cy="952500"/>
            <a:chOff x="6952585" y="2952750"/>
            <a:chExt cx="2934133" cy="952500"/>
          </a:xfrm>
        </p:grpSpPr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C03EC03D-C441-A943-B53F-DBD66418E2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952585" y="2952750"/>
              <a:ext cx="952500" cy="952500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A566564-129E-D74F-A108-59AD19AB348C}"/>
                </a:ext>
              </a:extLst>
            </p:cNvPr>
            <p:cNvSpPr/>
            <p:nvPr/>
          </p:nvSpPr>
          <p:spPr>
            <a:xfrm>
              <a:off x="7905085" y="3271477"/>
              <a:ext cx="198163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health agencies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17552C1-05E8-FC4B-95CA-F03BAA7EADD7}"/>
              </a:ext>
            </a:extLst>
          </p:cNvPr>
          <p:cNvGrpSpPr/>
          <p:nvPr/>
        </p:nvGrpSpPr>
        <p:grpSpPr>
          <a:xfrm>
            <a:off x="4587255" y="2714757"/>
            <a:ext cx="3017489" cy="952500"/>
            <a:chOff x="6449089" y="3045180"/>
            <a:chExt cx="3017489" cy="952500"/>
          </a:xfrm>
        </p:grpSpPr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3DE2BB75-3143-4548-BABF-900A71A7AA1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449089" y="3045180"/>
              <a:ext cx="952500" cy="952500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CDB8B0F-454D-3C4C-8D68-5332BD5B4B12}"/>
                </a:ext>
              </a:extLst>
            </p:cNvPr>
            <p:cNvSpPr/>
            <p:nvPr/>
          </p:nvSpPr>
          <p:spPr>
            <a:xfrm>
              <a:off x="7401589" y="3321375"/>
              <a:ext cx="206498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law enforcement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FA041C8-8B5B-BA45-B955-77E0EF3BAF93}"/>
              </a:ext>
            </a:extLst>
          </p:cNvPr>
          <p:cNvGrpSpPr/>
          <p:nvPr/>
        </p:nvGrpSpPr>
        <p:grpSpPr>
          <a:xfrm>
            <a:off x="3241143" y="4117270"/>
            <a:ext cx="2854857" cy="952500"/>
            <a:chOff x="5344853" y="3521430"/>
            <a:chExt cx="2854857" cy="952500"/>
          </a:xfrm>
        </p:grpSpPr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6E46E8D7-A1F5-DB4B-8400-B78FBD60DD0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344853" y="3521430"/>
              <a:ext cx="952500" cy="952500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7245D9E-3590-6F44-A6BE-31BEABCBE7CF}"/>
                </a:ext>
              </a:extLst>
            </p:cNvPr>
            <p:cNvSpPr/>
            <p:nvPr/>
          </p:nvSpPr>
          <p:spPr>
            <a:xfrm>
              <a:off x="6360745" y="3643737"/>
              <a:ext cx="1838965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transportation </a:t>
              </a:r>
            </a:p>
            <a:p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&amp; public works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909AF9F-98CC-9648-88FB-68984C3A18A8}"/>
              </a:ext>
            </a:extLst>
          </p:cNvPr>
          <p:cNvGrpSpPr/>
          <p:nvPr/>
        </p:nvGrpSpPr>
        <p:grpSpPr>
          <a:xfrm>
            <a:off x="6570297" y="3614797"/>
            <a:ext cx="2448641" cy="1312678"/>
            <a:chOff x="8832373" y="5002383"/>
            <a:chExt cx="2448641" cy="1312678"/>
          </a:xfrm>
        </p:grpSpPr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191E1C39-7F68-5842-95DA-7316F7ADA0B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8832373" y="5002383"/>
              <a:ext cx="1312678" cy="1312678"/>
            </a:xfrm>
            <a:prstGeom prst="rect">
              <a:avLst/>
            </a:prstGeom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318B953-3017-0147-8A4E-54B602A28A07}"/>
                </a:ext>
              </a:extLst>
            </p:cNvPr>
            <p:cNvSpPr/>
            <p:nvPr/>
          </p:nvSpPr>
          <p:spPr>
            <a:xfrm>
              <a:off x="9967834" y="5458667"/>
              <a:ext cx="131318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politicians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27BC81A-AEC1-0740-A769-F0A58CDC2664}"/>
              </a:ext>
            </a:extLst>
          </p:cNvPr>
          <p:cNvGrpSpPr/>
          <p:nvPr/>
        </p:nvGrpSpPr>
        <p:grpSpPr>
          <a:xfrm>
            <a:off x="8689655" y="3053210"/>
            <a:ext cx="2392318" cy="1483351"/>
            <a:chOff x="9150715" y="2662682"/>
            <a:chExt cx="2392318" cy="1483351"/>
          </a:xfrm>
        </p:grpSpPr>
        <p:pic>
          <p:nvPicPr>
            <p:cNvPr id="21" name="Graphic 20">
              <a:extLst>
                <a:ext uri="{FF2B5EF4-FFF2-40B4-BE49-F238E27FC236}">
                  <a16:creationId xmlns:a16="http://schemas.microsoft.com/office/drawing/2014/main" id="{C44B5C83-3AF1-B644-904D-1D64B568BE6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9150715" y="2662682"/>
              <a:ext cx="952500" cy="952500"/>
            </a:xfrm>
            <a:prstGeom prst="rect">
              <a:avLst/>
            </a:prstGeom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14F0250-F348-F845-8D59-2D825A68E024}"/>
                </a:ext>
              </a:extLst>
            </p:cNvPr>
            <p:cNvSpPr/>
            <p:nvPr/>
          </p:nvSpPr>
          <p:spPr>
            <a:xfrm>
              <a:off x="10103215" y="2822594"/>
              <a:ext cx="1439818" cy="13234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planners &amp;</a:t>
              </a:r>
            </a:p>
            <a:p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engineers</a:t>
              </a:r>
            </a:p>
            <a:p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1D91CD1-3D4E-4C42-B35B-8293D78A7500}"/>
              </a:ext>
            </a:extLst>
          </p:cNvPr>
          <p:cNvGrpSpPr/>
          <p:nvPr/>
        </p:nvGrpSpPr>
        <p:grpSpPr>
          <a:xfrm>
            <a:off x="2511101" y="5512090"/>
            <a:ext cx="2251208" cy="952500"/>
            <a:chOff x="5003061" y="3550645"/>
            <a:chExt cx="2251208" cy="952500"/>
          </a:xfrm>
        </p:grpSpPr>
        <p:pic>
          <p:nvPicPr>
            <p:cNvPr id="25" name="Graphic 24">
              <a:extLst>
                <a:ext uri="{FF2B5EF4-FFF2-40B4-BE49-F238E27FC236}">
                  <a16:creationId xmlns:a16="http://schemas.microsoft.com/office/drawing/2014/main" id="{37270B36-C8E8-E341-9C5E-AB38A11FB80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5003061" y="3550645"/>
              <a:ext cx="952500" cy="952500"/>
            </a:xfrm>
            <a:prstGeom prst="rect">
              <a:avLst/>
            </a:prstGeom>
          </p:spPr>
        </p:pic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5AF8B848-0751-BE43-BBDE-3221AAE41DCE}"/>
                </a:ext>
              </a:extLst>
            </p:cNvPr>
            <p:cNvSpPr/>
            <p:nvPr/>
          </p:nvSpPr>
          <p:spPr>
            <a:xfrm>
              <a:off x="5944295" y="3750950"/>
              <a:ext cx="130997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educators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3424F71-9D41-E846-A4FA-0024B94A5D62}"/>
              </a:ext>
            </a:extLst>
          </p:cNvPr>
          <p:cNvGrpSpPr/>
          <p:nvPr/>
        </p:nvGrpSpPr>
        <p:grpSpPr>
          <a:xfrm>
            <a:off x="7565708" y="5433600"/>
            <a:ext cx="2735858" cy="1109481"/>
            <a:chOff x="6594246" y="2968284"/>
            <a:chExt cx="2735858" cy="1109481"/>
          </a:xfrm>
        </p:grpSpPr>
        <p:pic>
          <p:nvPicPr>
            <p:cNvPr id="29" name="Graphic 28">
              <a:extLst>
                <a:ext uri="{FF2B5EF4-FFF2-40B4-BE49-F238E27FC236}">
                  <a16:creationId xmlns:a16="http://schemas.microsoft.com/office/drawing/2014/main" id="{1A991301-4110-E440-AC79-46D644F833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6594246" y="2968284"/>
              <a:ext cx="1109481" cy="1109481"/>
            </a:xfrm>
            <a:prstGeom prst="rect">
              <a:avLst/>
            </a:prstGeom>
          </p:spPr>
        </p:pic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D789514D-657D-D94B-ADA9-48877B7A3572}"/>
                </a:ext>
              </a:extLst>
            </p:cNvPr>
            <p:cNvSpPr/>
            <p:nvPr/>
          </p:nvSpPr>
          <p:spPr>
            <a:xfrm>
              <a:off x="7723574" y="3182057"/>
              <a:ext cx="1606530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members of </a:t>
              </a:r>
            </a:p>
            <a:p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the public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5467068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4DE0B-8B64-944A-BFB6-6F612DB34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 anchorCtr="0"/>
          <a:lstStyle/>
          <a:p>
            <a:r>
              <a:rPr lang="en-US" dirty="0"/>
              <a:t>Focus on equitable approaches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070360-1243-3743-B303-A1E771D88E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537"/>
            <a:ext cx="1051560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Aft>
                <a:spcPts val="2400"/>
              </a:spcAft>
              <a:buNone/>
            </a:pPr>
            <a:r>
              <a:rPr lang="en-US" dirty="0"/>
              <a:t>Ensure Vision Zero strategies and outcomes work for all, including vulnerable and traditionally underserved populations, by building in equitable approaches, such as:</a:t>
            </a:r>
          </a:p>
          <a:p>
            <a:pPr>
              <a:lnSpc>
                <a:spcPct val="100000"/>
              </a:lnSpc>
              <a:spcAft>
                <a:spcPts val="2400"/>
              </a:spcAft>
            </a:pPr>
            <a:r>
              <a:rPr lang="en-US" dirty="0"/>
              <a:t>Having a diverse working group with broad interests</a:t>
            </a:r>
          </a:p>
          <a:p>
            <a:pPr>
              <a:lnSpc>
                <a:spcPct val="100000"/>
              </a:lnSpc>
              <a:spcAft>
                <a:spcPts val="2400"/>
              </a:spcAft>
            </a:pPr>
            <a:r>
              <a:rPr lang="en-US" dirty="0"/>
              <a:t>Consistently engaging community members throughout the process of defining and implementing road safety solutions</a:t>
            </a:r>
          </a:p>
        </p:txBody>
      </p:sp>
    </p:spTree>
    <p:extLst>
      <p:ext uri="{BB962C8B-B14F-4D97-AF65-F5344CB8AC3E}">
        <p14:creationId xmlns:p14="http://schemas.microsoft.com/office/powerpoint/2010/main" val="4162417725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6694E-7A39-664F-9FE2-EF1E347D2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 anchorCtr="0"/>
          <a:lstStyle/>
          <a:p>
            <a:r>
              <a:rPr lang="en-US" dirty="0"/>
              <a:t>Equitable approaches (continued)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028A8C-B27D-A04C-B8D7-CBE589B692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537"/>
            <a:ext cx="10515600" cy="4351338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3000"/>
              </a:spcAft>
            </a:pPr>
            <a:r>
              <a:rPr lang="en-US" dirty="0"/>
              <a:t>Using a socioeconomic lens when defining priority areas for improvement with limited resources</a:t>
            </a:r>
          </a:p>
          <a:p>
            <a:pPr>
              <a:lnSpc>
                <a:spcPct val="100000"/>
              </a:lnSpc>
              <a:spcAft>
                <a:spcPts val="3000"/>
              </a:spcAft>
            </a:pPr>
            <a:r>
              <a:rPr lang="en-US" dirty="0"/>
              <a:t>Ensuring strategies address conditions that create inequities in road safety (e.g., disinvestment and underfunding, lack of diverse voices, etc.)</a:t>
            </a:r>
          </a:p>
          <a:p>
            <a:pPr>
              <a:lnSpc>
                <a:spcPct val="100000"/>
              </a:lnSpc>
              <a:spcAft>
                <a:spcPts val="3000"/>
              </a:spcAft>
            </a:pPr>
            <a:r>
              <a:rPr lang="en-US" dirty="0"/>
              <a:t>And more! Tailor to address the specific needs of underserved populations</a:t>
            </a:r>
          </a:p>
        </p:txBody>
      </p:sp>
    </p:spTree>
    <p:extLst>
      <p:ext uri="{BB962C8B-B14F-4D97-AF65-F5344CB8AC3E}">
        <p14:creationId xmlns:p14="http://schemas.microsoft.com/office/powerpoint/2010/main" val="4069829704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8EF48-96D8-4D42-9A6C-5C3C7906B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 anchorCtr="0"/>
          <a:lstStyle/>
          <a:p>
            <a:r>
              <a:rPr lang="en-US" dirty="0"/>
              <a:t>Collaborate and engage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B90DF0-7551-0149-9619-524C457723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537"/>
            <a:ext cx="10515600" cy="4351338"/>
          </a:xfrm>
        </p:spPr>
        <p:txBody>
          <a:bodyPr/>
          <a:lstStyle/>
          <a:p>
            <a:pPr marL="0" indent="0">
              <a:lnSpc>
                <a:spcPct val="100000"/>
              </a:lnSpc>
              <a:spcAft>
                <a:spcPts val="3600"/>
              </a:spcAft>
              <a:buNone/>
            </a:pPr>
            <a:r>
              <a:rPr lang="en-US" dirty="0"/>
              <a:t>Community members should be involved throughout development, implementation and evaluation of Vision Zero plan.</a:t>
            </a:r>
          </a:p>
          <a:p>
            <a:pPr>
              <a:lnSpc>
                <a:spcPct val="100000"/>
              </a:lnSpc>
              <a:spcAft>
                <a:spcPts val="3600"/>
              </a:spcAft>
            </a:pPr>
            <a:r>
              <a:rPr lang="en-US" dirty="0"/>
              <a:t>Achieved through representation on Vision Zero committees, surveys or public road safety meetings</a:t>
            </a:r>
          </a:p>
        </p:txBody>
      </p:sp>
    </p:spTree>
    <p:extLst>
      <p:ext uri="{BB962C8B-B14F-4D97-AF65-F5344CB8AC3E}">
        <p14:creationId xmlns:p14="http://schemas.microsoft.com/office/powerpoint/2010/main" val="467188854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7B2A9-FE30-8443-9ECF-FCDCA2283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Government champions and collaboration essential to success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618590-3930-2E47-A2E8-1950F60039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537"/>
            <a:ext cx="10515600" cy="4351338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3000"/>
              </a:spcAft>
            </a:pPr>
            <a:r>
              <a:rPr lang="en-US" dirty="0"/>
              <a:t>Political will can help ensure adequate, consistent funding for implementation of initiatives</a:t>
            </a:r>
          </a:p>
          <a:p>
            <a:pPr>
              <a:lnSpc>
                <a:spcPct val="100000"/>
              </a:lnSpc>
              <a:spcAft>
                <a:spcPts val="3000"/>
              </a:spcAft>
            </a:pPr>
            <a:r>
              <a:rPr lang="en-US" dirty="0"/>
              <a:t>Support from politicians can help push initiatives forward</a:t>
            </a:r>
          </a:p>
          <a:p>
            <a:pPr>
              <a:lnSpc>
                <a:spcPct val="100000"/>
              </a:lnSpc>
              <a:spcAft>
                <a:spcPts val="3000"/>
              </a:spcAft>
            </a:pPr>
            <a:r>
              <a:rPr lang="en-US" dirty="0"/>
              <a:t>Political will is critical for making policy changes related to road safety, such as speed-limit reductions</a:t>
            </a:r>
          </a:p>
        </p:txBody>
      </p:sp>
    </p:spTree>
    <p:extLst>
      <p:ext uri="{BB962C8B-B14F-4D97-AF65-F5344CB8AC3E}">
        <p14:creationId xmlns:p14="http://schemas.microsoft.com/office/powerpoint/2010/main" val="382517378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7C672-BA3B-A648-8480-E5B2AB32D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on Vision Zero and its importance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83D44E-CA26-8849-931B-9320B8500C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648525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518AB4-9B04-4A48-9C41-98E236239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Detailed plan should include: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ABD406-4CE0-D649-9A71-A55628442D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537"/>
            <a:ext cx="10515600" cy="4351338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3600"/>
              </a:spcAft>
            </a:pPr>
            <a:r>
              <a:rPr lang="en-US" dirty="0"/>
              <a:t>Clear timelines for each initiative</a:t>
            </a:r>
          </a:p>
          <a:p>
            <a:pPr>
              <a:lnSpc>
                <a:spcPct val="100000"/>
              </a:lnSpc>
              <a:spcAft>
                <a:spcPts val="3600"/>
              </a:spcAft>
            </a:pPr>
            <a:r>
              <a:rPr lang="en-US" dirty="0"/>
              <a:t>Assigned responsibilities for each task</a:t>
            </a:r>
          </a:p>
          <a:p>
            <a:pPr>
              <a:lnSpc>
                <a:spcPct val="100000"/>
              </a:lnSpc>
              <a:spcAft>
                <a:spcPts val="3600"/>
              </a:spcAft>
            </a:pPr>
            <a:r>
              <a:rPr lang="en-US" dirty="0"/>
              <a:t>Defined, measurable goals including numerical targets</a:t>
            </a:r>
          </a:p>
          <a:p>
            <a:pPr>
              <a:lnSpc>
                <a:spcPct val="100000"/>
              </a:lnSpc>
              <a:spcAft>
                <a:spcPts val="3600"/>
              </a:spcAft>
            </a:pPr>
            <a:r>
              <a:rPr lang="en-US" dirty="0"/>
              <a:t>Training component to ensure all involved have necessary knowledge and expertise to carry out plan</a:t>
            </a:r>
          </a:p>
        </p:txBody>
      </p:sp>
    </p:spTree>
    <p:extLst>
      <p:ext uri="{BB962C8B-B14F-4D97-AF65-F5344CB8AC3E}">
        <p14:creationId xmlns:p14="http://schemas.microsoft.com/office/powerpoint/2010/main" val="1212584183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72BBF-15B5-3748-8997-62B4604F3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Data-driven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920BB7-BA10-684E-951C-7A9BD23BB2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537"/>
            <a:ext cx="10515600" cy="4351338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4800"/>
              </a:spcAft>
            </a:pPr>
            <a:r>
              <a:rPr lang="en-US" dirty="0"/>
              <a:t>Hot-spot tracking, e.g. using police data to determine areas with high number of collisions, implementation of countermeasures and monitoring of progress.</a:t>
            </a:r>
          </a:p>
          <a:p>
            <a:pPr>
              <a:lnSpc>
                <a:spcPct val="100000"/>
              </a:lnSpc>
              <a:spcAft>
                <a:spcPts val="4800"/>
              </a:spcAft>
            </a:pPr>
            <a:r>
              <a:rPr lang="en-US" dirty="0"/>
              <a:t> Collect and analyze traffic safety data using a socioeconomic lens to prioritize areas with limited resources. </a:t>
            </a:r>
          </a:p>
        </p:txBody>
      </p:sp>
    </p:spTree>
    <p:extLst>
      <p:ext uri="{BB962C8B-B14F-4D97-AF65-F5344CB8AC3E}">
        <p14:creationId xmlns:p14="http://schemas.microsoft.com/office/powerpoint/2010/main" val="937966674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FB0A0-3904-E04B-8B6C-465E3235F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 anchorCtr="0"/>
          <a:lstStyle/>
          <a:p>
            <a:r>
              <a:rPr lang="en-CA" dirty="0"/>
              <a:t>Addresses all road users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77C671-E996-354E-909A-B811346D8F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Plans should aim to make roads safer for all ages and abilities and any form of transportation.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BC8950-E00F-264E-8C00-0DE30BD503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0564" y="2907902"/>
            <a:ext cx="2082385" cy="12910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9D71007-9B7B-2E45-AE89-6E36453186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7452" y="3143646"/>
            <a:ext cx="1979895" cy="12275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D5E93F8-9D0F-4F48-9868-A02E8F04B9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0564" y="4917147"/>
            <a:ext cx="1721441" cy="129108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00E233E-7AE0-B246-A871-34E0574316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6693" y="5209290"/>
            <a:ext cx="2323109" cy="99893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D3D2A80-0472-F549-B9ED-5D18B0BB5D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03543" y="2907902"/>
            <a:ext cx="1069411" cy="154121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2F09E883-47B1-4448-884C-85E0B9ED780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128186" y="4832216"/>
            <a:ext cx="1498425" cy="149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867163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A0833-791E-A84A-8B14-BBB7B50A5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</a:t>
            </a:r>
            <a:br>
              <a:rPr lang="en-US" dirty="0"/>
            </a:br>
            <a:r>
              <a:rPr lang="en-US" dirty="0"/>
              <a:t>how to address all road users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10E48C-484A-EC46-A285-ABA8BC5E9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537"/>
            <a:ext cx="10515600" cy="4351338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4200"/>
              </a:spcAft>
            </a:pPr>
            <a:r>
              <a:rPr lang="en-US" dirty="0"/>
              <a:t>Separate vulnerable road users from cars, buses, trucks </a:t>
            </a:r>
          </a:p>
          <a:p>
            <a:pPr>
              <a:lnSpc>
                <a:spcPct val="100000"/>
              </a:lnSpc>
              <a:spcAft>
                <a:spcPts val="4200"/>
              </a:spcAft>
            </a:pPr>
            <a:r>
              <a:rPr lang="en-US" dirty="0"/>
              <a:t>Make adequate safe crossings available</a:t>
            </a:r>
          </a:p>
          <a:p>
            <a:pPr>
              <a:lnSpc>
                <a:spcPct val="100000"/>
              </a:lnSpc>
              <a:spcAft>
                <a:spcPts val="4200"/>
              </a:spcAft>
            </a:pPr>
            <a:r>
              <a:rPr lang="en-US" dirty="0"/>
              <a:t>Strong emphasis on equitable strategies</a:t>
            </a:r>
          </a:p>
        </p:txBody>
      </p:sp>
    </p:spTree>
    <p:extLst>
      <p:ext uri="{BB962C8B-B14F-4D97-AF65-F5344CB8AC3E}">
        <p14:creationId xmlns:p14="http://schemas.microsoft.com/office/powerpoint/2010/main" val="3445316820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2A148-E876-A740-AF40-BFEF3CC2F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and evaluation strategies should: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38BA39-37DC-444D-8B97-FCC3504A4F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537"/>
            <a:ext cx="10515600" cy="4351338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3600"/>
              </a:spcAft>
            </a:pPr>
            <a:r>
              <a:rPr lang="en-US" dirty="0"/>
              <a:t>Include framework for monitoring, evaluation and reporting that directly reflects measurable goals and numerical targets outlined in plan</a:t>
            </a:r>
          </a:p>
          <a:p>
            <a:pPr>
              <a:lnSpc>
                <a:spcPct val="100000"/>
              </a:lnSpc>
              <a:spcAft>
                <a:spcPts val="3600"/>
              </a:spcAft>
            </a:pPr>
            <a:r>
              <a:rPr lang="en-US" dirty="0"/>
              <a:t>Be updated annually to reflect funding and plans</a:t>
            </a:r>
          </a:p>
          <a:p>
            <a:pPr>
              <a:lnSpc>
                <a:spcPct val="100000"/>
              </a:lnSpc>
              <a:spcAft>
                <a:spcPts val="3600"/>
              </a:spcAft>
            </a:pPr>
            <a:r>
              <a:rPr lang="en-US" dirty="0"/>
              <a:t>Be shared publicly and with key decision makers to determine priorities and budget</a:t>
            </a:r>
          </a:p>
        </p:txBody>
      </p:sp>
    </p:spTree>
    <p:extLst>
      <p:ext uri="{BB962C8B-B14F-4D97-AF65-F5344CB8AC3E}">
        <p14:creationId xmlns:p14="http://schemas.microsoft.com/office/powerpoint/2010/main" val="3306770777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CC608-92AC-1F4F-9F3F-3087788C8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proven countermeasures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3B32CB-02FB-E843-83AA-0B36EA3D7A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537"/>
            <a:ext cx="10515600" cy="4351338"/>
          </a:xfrm>
        </p:spPr>
        <p:txBody>
          <a:bodyPr/>
          <a:lstStyle/>
          <a:p>
            <a:pPr marL="0" indent="0">
              <a:lnSpc>
                <a:spcPct val="100000"/>
              </a:lnSpc>
              <a:spcAft>
                <a:spcPts val="3000"/>
              </a:spcAft>
              <a:buNone/>
            </a:pPr>
            <a:r>
              <a:rPr lang="en-US" dirty="0"/>
              <a:t>These Interventions have been shown to enhance safety for all road users, such as</a:t>
            </a:r>
          </a:p>
          <a:p>
            <a:pPr>
              <a:lnSpc>
                <a:spcPct val="100000"/>
              </a:lnSpc>
              <a:spcAft>
                <a:spcPts val="3000"/>
              </a:spcAft>
            </a:pPr>
            <a:r>
              <a:rPr lang="en-US" dirty="0"/>
              <a:t>reducing speeds</a:t>
            </a:r>
          </a:p>
          <a:p>
            <a:pPr>
              <a:lnSpc>
                <a:spcPct val="100000"/>
              </a:lnSpc>
              <a:spcAft>
                <a:spcPts val="3000"/>
              </a:spcAft>
            </a:pPr>
            <a:r>
              <a:rPr lang="en-US" dirty="0"/>
              <a:t>dedicated signal phases for pedestrians</a:t>
            </a:r>
          </a:p>
          <a:p>
            <a:pPr>
              <a:lnSpc>
                <a:spcPct val="100000"/>
              </a:lnSpc>
              <a:spcAft>
                <a:spcPts val="3000"/>
              </a:spcAft>
            </a:pPr>
            <a:r>
              <a:rPr lang="en-US" dirty="0"/>
              <a:t>installing separated cycling infrastructure</a:t>
            </a:r>
          </a:p>
        </p:txBody>
      </p:sp>
    </p:spTree>
    <p:extLst>
      <p:ext uri="{BB962C8B-B14F-4D97-AF65-F5344CB8AC3E}">
        <p14:creationId xmlns:p14="http://schemas.microsoft.com/office/powerpoint/2010/main" val="1398602881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2867A-2C31-8141-BE02-C8081F538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The stages of </a:t>
            </a:r>
            <a:br>
              <a:rPr lang="en-CA" dirty="0"/>
            </a:br>
            <a:r>
              <a:rPr lang="en-CA" dirty="0"/>
              <a:t>becoming a Vision Zero Community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ADC5D7-0DBE-7645-960D-8A40D3367D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537"/>
            <a:ext cx="10515600" cy="4351338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3600"/>
              </a:spcAft>
            </a:pPr>
            <a:r>
              <a:rPr lang="en-US" dirty="0"/>
              <a:t>Stage 1: </a:t>
            </a:r>
            <a:r>
              <a:rPr lang="en-US" b="1" dirty="0"/>
              <a:t>Contemplation</a:t>
            </a:r>
          </a:p>
          <a:p>
            <a:pPr>
              <a:lnSpc>
                <a:spcPct val="100000"/>
              </a:lnSpc>
              <a:spcAft>
                <a:spcPts val="3600"/>
              </a:spcAft>
            </a:pPr>
            <a:r>
              <a:rPr lang="en-US" dirty="0"/>
              <a:t>Stage 2: </a:t>
            </a:r>
            <a:r>
              <a:rPr lang="en-US" b="1" dirty="0"/>
              <a:t>Adoption</a:t>
            </a:r>
          </a:p>
          <a:p>
            <a:pPr>
              <a:lnSpc>
                <a:spcPct val="100000"/>
              </a:lnSpc>
              <a:spcAft>
                <a:spcPts val="3600"/>
              </a:spcAft>
            </a:pPr>
            <a:r>
              <a:rPr lang="en-US" dirty="0"/>
              <a:t>Stage 3: </a:t>
            </a:r>
            <a:r>
              <a:rPr lang="en-US" b="1" dirty="0"/>
              <a:t>Implementation &amp; Maintenance</a:t>
            </a:r>
          </a:p>
        </p:txBody>
      </p:sp>
    </p:spTree>
    <p:extLst>
      <p:ext uri="{BB962C8B-B14F-4D97-AF65-F5344CB8AC3E}">
        <p14:creationId xmlns:p14="http://schemas.microsoft.com/office/powerpoint/2010/main" val="2645852785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95924-70E6-DC4E-8357-95BA1A451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Stage 1: CONTEMPLATION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DB5D0F-196F-C34E-B945-472310BA05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spcAft>
                <a:spcPts val="3600"/>
              </a:spcAft>
              <a:buNone/>
            </a:pPr>
            <a:r>
              <a:rPr lang="en-US" dirty="0"/>
              <a:t>Obtain a clear understanding of Vision Zero principles</a:t>
            </a:r>
          </a:p>
          <a:p>
            <a:pPr>
              <a:lnSpc>
                <a:spcPct val="100000"/>
              </a:lnSpc>
              <a:spcAft>
                <a:spcPts val="3600"/>
              </a:spcAft>
            </a:pPr>
            <a:r>
              <a:rPr lang="en-US" dirty="0"/>
              <a:t>complete research</a:t>
            </a:r>
          </a:p>
          <a:p>
            <a:pPr>
              <a:lnSpc>
                <a:spcPct val="100000"/>
              </a:lnSpc>
              <a:spcAft>
                <a:spcPts val="3600"/>
              </a:spcAft>
            </a:pPr>
            <a:r>
              <a:rPr lang="en-US" dirty="0"/>
              <a:t>speak to Vision Zero jurisdictions</a:t>
            </a:r>
          </a:p>
          <a:p>
            <a:pPr>
              <a:lnSpc>
                <a:spcPct val="100000"/>
              </a:lnSpc>
              <a:spcAft>
                <a:spcPts val="3600"/>
              </a:spcAft>
            </a:pPr>
            <a:r>
              <a:rPr lang="en-US" dirty="0"/>
              <a:t>attend Vision Zero conferences or online events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260115D-DE87-8D49-AF33-FC75FE712AD1}"/>
              </a:ext>
            </a:extLst>
          </p:cNvPr>
          <p:cNvSpPr/>
          <p:nvPr/>
        </p:nvSpPr>
        <p:spPr>
          <a:xfrm>
            <a:off x="257175" y="337344"/>
            <a:ext cx="2157412" cy="2157412"/>
          </a:xfrm>
          <a:prstGeom prst="ellipse">
            <a:avLst/>
          </a:prstGeom>
          <a:solidFill>
            <a:srgbClr val="3747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2400" b="1" dirty="0">
                <a:solidFill>
                  <a:srgbClr val="B6D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Stage</a:t>
            </a:r>
          </a:p>
          <a:p>
            <a:pPr algn="ctr">
              <a:lnSpc>
                <a:spcPct val="90000"/>
              </a:lnSpc>
            </a:pPr>
            <a:r>
              <a:rPr lang="en-US" sz="96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562982750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C55959-CE04-2B4F-86A7-CAF1E5A10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Advocate for Vision Zero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4DE44D-B27C-7042-AD61-85DBDE0E97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Aft>
                <a:spcPts val="2400"/>
              </a:spcAft>
            </a:pPr>
            <a:r>
              <a:rPr lang="en-US" dirty="0"/>
              <a:t>Advocacy group meets after departmental approval and begins exploring Vision Zero with partner organizations and stakeholders</a:t>
            </a:r>
          </a:p>
          <a:p>
            <a:pPr>
              <a:lnSpc>
                <a:spcPct val="100000"/>
              </a:lnSpc>
              <a:spcAft>
                <a:spcPts val="2400"/>
              </a:spcAft>
            </a:pPr>
            <a:r>
              <a:rPr lang="en-US" dirty="0"/>
              <a:t>Group gathers to determine willingness to work on a Vision Zero proposal</a:t>
            </a:r>
          </a:p>
          <a:p>
            <a:pPr>
              <a:lnSpc>
                <a:spcPct val="100000"/>
              </a:lnSpc>
              <a:spcAft>
                <a:spcPts val="2400"/>
              </a:spcAft>
            </a:pPr>
            <a:r>
              <a:rPr lang="en-US" dirty="0"/>
              <a:t>Group meets with political leaders to get a mandate to develop Vision Zero proposal</a:t>
            </a:r>
          </a:p>
        </p:txBody>
      </p:sp>
    </p:spTree>
    <p:extLst>
      <p:ext uri="{BB962C8B-B14F-4D97-AF65-F5344CB8AC3E}">
        <p14:creationId xmlns:p14="http://schemas.microsoft.com/office/powerpoint/2010/main" val="1876296820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5A02C-1C6C-D247-BE43-A02C2A1CB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-110" dirty="0"/>
              <a:t>Essential elements for a conducive Vision Zero environment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46EF1C-9E65-5040-A076-35FBD46782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Buy-in from decision makers</a:t>
            </a:r>
          </a:p>
          <a:p>
            <a:r>
              <a:rPr lang="en-US" dirty="0"/>
              <a:t>Public buy-in</a:t>
            </a:r>
          </a:p>
          <a:p>
            <a:r>
              <a:rPr lang="en-US" dirty="0"/>
              <a:t>Robust and diverse alliances</a:t>
            </a:r>
          </a:p>
          <a:p>
            <a:r>
              <a:rPr lang="en-US" dirty="0"/>
              <a:t>Funds and resources</a:t>
            </a:r>
          </a:p>
          <a:p>
            <a:pPr marL="0" indent="0">
              <a:buNone/>
            </a:pPr>
            <a:r>
              <a:rPr lang="en-US" dirty="0"/>
              <a:t>These need to be in place from the beginning and stay consistent throughout all stages. If any elements are lacking, prioritize addressing these first.</a:t>
            </a:r>
          </a:p>
        </p:txBody>
      </p:sp>
    </p:spTree>
    <p:extLst>
      <p:ext uri="{BB962C8B-B14F-4D97-AF65-F5344CB8AC3E}">
        <p14:creationId xmlns:p14="http://schemas.microsoft.com/office/powerpoint/2010/main" val="1638448496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29291-F90C-CF46-96AC-1340EAD8A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Vision Zero?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300641-28E8-E942-8385-8F5AFCC3D7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537"/>
            <a:ext cx="10515600" cy="435133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2800"/>
              </a:spcBef>
              <a:spcAft>
                <a:spcPts val="2400"/>
              </a:spcAft>
            </a:pPr>
            <a:r>
              <a:rPr lang="en-US" b="1" dirty="0"/>
              <a:t>Multi-national traffic safety initiative </a:t>
            </a:r>
            <a:r>
              <a:rPr lang="en-US" dirty="0"/>
              <a:t>that is reinventing traditional approaches to traffic safety</a:t>
            </a:r>
          </a:p>
          <a:p>
            <a:pPr>
              <a:lnSpc>
                <a:spcPct val="100000"/>
              </a:lnSpc>
              <a:spcBef>
                <a:spcPts val="2800"/>
              </a:spcBef>
              <a:spcAft>
                <a:spcPts val="2400"/>
              </a:spcAft>
            </a:pPr>
            <a:r>
              <a:rPr lang="en-US" dirty="0"/>
              <a:t>Based on the philosophy that </a:t>
            </a:r>
            <a:r>
              <a:rPr lang="en-US" b="1" dirty="0"/>
              <a:t>no one should be killed or seriously injured </a:t>
            </a:r>
            <a:r>
              <a:rPr lang="en-US" dirty="0"/>
              <a:t>while using the transportation system</a:t>
            </a:r>
          </a:p>
          <a:p>
            <a:pPr>
              <a:lnSpc>
                <a:spcPct val="100000"/>
              </a:lnSpc>
              <a:spcBef>
                <a:spcPts val="2800"/>
              </a:spcBef>
              <a:spcAft>
                <a:spcPts val="2400"/>
              </a:spcAft>
            </a:pPr>
            <a:r>
              <a:rPr lang="en-US" dirty="0"/>
              <a:t>Built on the fact that </a:t>
            </a:r>
            <a:r>
              <a:rPr lang="en-US" b="1" dirty="0"/>
              <a:t>there are no “accidents” </a:t>
            </a:r>
            <a:r>
              <a:rPr lang="en-US" dirty="0"/>
              <a:t>on our roads; that collisions are predictable and preventable</a:t>
            </a:r>
          </a:p>
        </p:txBody>
      </p:sp>
    </p:spTree>
    <p:extLst>
      <p:ext uri="{BB962C8B-B14F-4D97-AF65-F5344CB8AC3E}">
        <p14:creationId xmlns:p14="http://schemas.microsoft.com/office/powerpoint/2010/main" val="1764491789"/>
      </p:ext>
    </p:extLst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 26">
            <a:extLst>
              <a:ext uri="{FF2B5EF4-FFF2-40B4-BE49-F238E27FC236}">
                <a16:creationId xmlns:a16="http://schemas.microsoft.com/office/drawing/2014/main" id="{715A0FE7-502E-A44F-B961-178310698874}"/>
              </a:ext>
            </a:extLst>
          </p:cNvPr>
          <p:cNvSpPr/>
          <p:nvPr/>
        </p:nvSpPr>
        <p:spPr>
          <a:xfrm>
            <a:off x="2364851" y="1956122"/>
            <a:ext cx="8414795" cy="4757194"/>
          </a:xfrm>
          <a:prstGeom prst="ellipse">
            <a:avLst/>
          </a:prstGeom>
          <a:solidFill>
            <a:srgbClr val="B6D043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FBC999-9877-D94D-92C1-930CF405A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8412" y="432594"/>
            <a:ext cx="9653587" cy="1325563"/>
          </a:xfrm>
        </p:spPr>
        <p:txBody>
          <a:bodyPr/>
          <a:lstStyle/>
          <a:p>
            <a:r>
              <a:rPr lang="en-US" dirty="0"/>
              <a:t>Assemble an official, multi-disciplinary, diverse working group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A47BCB0-B621-DA44-B72B-D78FCDA73916}"/>
              </a:ext>
            </a:extLst>
          </p:cNvPr>
          <p:cNvGrpSpPr/>
          <p:nvPr/>
        </p:nvGrpSpPr>
        <p:grpSpPr>
          <a:xfrm>
            <a:off x="3202544" y="3064428"/>
            <a:ext cx="2934133" cy="952500"/>
            <a:chOff x="6952585" y="2952750"/>
            <a:chExt cx="2934133" cy="952500"/>
          </a:xfrm>
        </p:grpSpPr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489850C0-39CD-4141-B7AA-1FFD6E82666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952585" y="2952750"/>
              <a:ext cx="952500" cy="9525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E9D0566-DBB0-5547-A0B0-2F9598A77B9F}"/>
                </a:ext>
              </a:extLst>
            </p:cNvPr>
            <p:cNvSpPr/>
            <p:nvPr/>
          </p:nvSpPr>
          <p:spPr>
            <a:xfrm>
              <a:off x="7905085" y="3271477"/>
              <a:ext cx="198163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health agencies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610DC0F3-7785-264B-A8B8-7B4F5CB1851A}"/>
              </a:ext>
            </a:extLst>
          </p:cNvPr>
          <p:cNvGrpSpPr/>
          <p:nvPr/>
        </p:nvGrpSpPr>
        <p:grpSpPr>
          <a:xfrm>
            <a:off x="4366634" y="2300053"/>
            <a:ext cx="3017489" cy="952500"/>
            <a:chOff x="6449089" y="3045180"/>
            <a:chExt cx="3017489" cy="952500"/>
          </a:xfrm>
        </p:grpSpPr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86FD4379-03A5-7146-9BF9-707751CFE9A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449089" y="3045180"/>
              <a:ext cx="952500" cy="952500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1A4E41C-A165-0940-8E52-C2AD19789ECE}"/>
                </a:ext>
              </a:extLst>
            </p:cNvPr>
            <p:cNvSpPr/>
            <p:nvPr/>
          </p:nvSpPr>
          <p:spPr>
            <a:xfrm>
              <a:off x="7401589" y="3321375"/>
              <a:ext cx="206498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law enforcement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5570A23-C3CD-3240-8B76-5AA8C832520F}"/>
              </a:ext>
            </a:extLst>
          </p:cNvPr>
          <p:cNvGrpSpPr/>
          <p:nvPr/>
        </p:nvGrpSpPr>
        <p:grpSpPr>
          <a:xfrm>
            <a:off x="3653719" y="4095621"/>
            <a:ext cx="2854857" cy="952500"/>
            <a:chOff x="5344853" y="3521430"/>
            <a:chExt cx="2854857" cy="952500"/>
          </a:xfrm>
        </p:grpSpPr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C8E61EA3-CB47-B549-9CAB-69E5F92F5E4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344853" y="3521430"/>
              <a:ext cx="952500" cy="9525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AF56BD2-01F4-BE40-B89F-4D56473A6AF7}"/>
                </a:ext>
              </a:extLst>
            </p:cNvPr>
            <p:cNvSpPr/>
            <p:nvPr/>
          </p:nvSpPr>
          <p:spPr>
            <a:xfrm>
              <a:off x="6360745" y="3643737"/>
              <a:ext cx="1838965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transportation </a:t>
              </a:r>
            </a:p>
            <a:p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&amp; public works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412389D-CD43-5C46-8EAB-C727D38283BA}"/>
              </a:ext>
            </a:extLst>
          </p:cNvPr>
          <p:cNvGrpSpPr/>
          <p:nvPr/>
        </p:nvGrpSpPr>
        <p:grpSpPr>
          <a:xfrm>
            <a:off x="6999822" y="3489703"/>
            <a:ext cx="2448641" cy="1312678"/>
            <a:chOff x="8832373" y="5002383"/>
            <a:chExt cx="2448641" cy="1312678"/>
          </a:xfrm>
        </p:grpSpPr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2B3A3828-3F60-EB4E-AAA2-A3473170D12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8832373" y="5002383"/>
              <a:ext cx="1312678" cy="1312678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39460D5-9655-AD41-B087-8746651E0842}"/>
                </a:ext>
              </a:extLst>
            </p:cNvPr>
            <p:cNvSpPr/>
            <p:nvPr/>
          </p:nvSpPr>
          <p:spPr>
            <a:xfrm>
              <a:off x="9967834" y="5458667"/>
              <a:ext cx="131318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politicians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8E9ACC3-4A52-BE44-A343-1F856CD4B67E}"/>
              </a:ext>
            </a:extLst>
          </p:cNvPr>
          <p:cNvGrpSpPr/>
          <p:nvPr/>
        </p:nvGrpSpPr>
        <p:grpSpPr>
          <a:xfrm>
            <a:off x="7296964" y="2558670"/>
            <a:ext cx="2392318" cy="1483351"/>
            <a:chOff x="9150715" y="2662682"/>
            <a:chExt cx="2392318" cy="1483351"/>
          </a:xfrm>
        </p:grpSpPr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D2E7028A-342D-034B-994E-D6D4D6CDDD0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9150715" y="2662682"/>
              <a:ext cx="952500" cy="952500"/>
            </a:xfrm>
            <a:prstGeom prst="rect">
              <a:avLst/>
            </a:prstGeom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1EDCC52-56D2-8B42-9F2F-31AA846A4F0A}"/>
                </a:ext>
              </a:extLst>
            </p:cNvPr>
            <p:cNvSpPr/>
            <p:nvPr/>
          </p:nvSpPr>
          <p:spPr>
            <a:xfrm>
              <a:off x="10103215" y="2822594"/>
              <a:ext cx="1439818" cy="13234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planners &amp;</a:t>
              </a:r>
            </a:p>
            <a:p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engineers</a:t>
              </a:r>
            </a:p>
            <a:p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5EBBF8B-0AA1-DB4D-AC72-DCB5DB368CB7}"/>
              </a:ext>
            </a:extLst>
          </p:cNvPr>
          <p:cNvGrpSpPr/>
          <p:nvPr/>
        </p:nvGrpSpPr>
        <p:grpSpPr>
          <a:xfrm>
            <a:off x="4321040" y="5367521"/>
            <a:ext cx="2251208" cy="952500"/>
            <a:chOff x="5003061" y="3550645"/>
            <a:chExt cx="2251208" cy="952500"/>
          </a:xfrm>
        </p:grpSpPr>
        <p:pic>
          <p:nvPicPr>
            <p:cNvPr id="20" name="Graphic 19">
              <a:extLst>
                <a:ext uri="{FF2B5EF4-FFF2-40B4-BE49-F238E27FC236}">
                  <a16:creationId xmlns:a16="http://schemas.microsoft.com/office/drawing/2014/main" id="{83D07B74-1114-F246-9B35-0AF0E09A456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5003061" y="3550645"/>
              <a:ext cx="952500" cy="952500"/>
            </a:xfrm>
            <a:prstGeom prst="rect">
              <a:avLst/>
            </a:prstGeom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A4ECEE7-26F8-FA4E-9112-D758A21FFCC9}"/>
                </a:ext>
              </a:extLst>
            </p:cNvPr>
            <p:cNvSpPr/>
            <p:nvPr/>
          </p:nvSpPr>
          <p:spPr>
            <a:xfrm>
              <a:off x="5944295" y="3750950"/>
              <a:ext cx="130997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educators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3712638-1D96-4542-AD61-D50C694AEAF5}"/>
              </a:ext>
            </a:extLst>
          </p:cNvPr>
          <p:cNvGrpSpPr/>
          <p:nvPr/>
        </p:nvGrpSpPr>
        <p:grpSpPr>
          <a:xfrm>
            <a:off x="6847587" y="4860626"/>
            <a:ext cx="2735858" cy="1109481"/>
            <a:chOff x="6594246" y="2968284"/>
            <a:chExt cx="2735858" cy="1109481"/>
          </a:xfrm>
        </p:grpSpPr>
        <p:pic>
          <p:nvPicPr>
            <p:cNvPr id="23" name="Graphic 22">
              <a:extLst>
                <a:ext uri="{FF2B5EF4-FFF2-40B4-BE49-F238E27FC236}">
                  <a16:creationId xmlns:a16="http://schemas.microsoft.com/office/drawing/2014/main" id="{A96186B2-BDC8-C34B-AB3C-2243F56A6BC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6594246" y="2968284"/>
              <a:ext cx="1109481" cy="1109481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FBA98C4-B49E-5E4D-AB71-B099F01ACF8E}"/>
                </a:ext>
              </a:extLst>
            </p:cNvPr>
            <p:cNvSpPr/>
            <p:nvPr/>
          </p:nvSpPr>
          <p:spPr>
            <a:xfrm>
              <a:off x="7723574" y="3182057"/>
              <a:ext cx="1606530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members of </a:t>
              </a:r>
            </a:p>
            <a:p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the public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83384571"/>
      </p:ext>
    </p:extLst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77D7D-CB29-1841-8CA3-88360F206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Choose an approach </a:t>
            </a:r>
            <a:br>
              <a:rPr lang="en-US" dirty="0"/>
            </a:br>
            <a:r>
              <a:rPr lang="en-US" dirty="0"/>
              <a:t>or set of organizing principles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A88335-B4F3-2748-B494-A962D482BF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language and guiding principles may be deployed prior to adoption of Vision Zero to help build acceptance of Vision Zero principles. Can use a combination of:</a:t>
            </a:r>
          </a:p>
          <a:p>
            <a:r>
              <a:rPr lang="en-US" dirty="0"/>
              <a:t>Safe System(s) Approach</a:t>
            </a:r>
          </a:p>
          <a:p>
            <a:r>
              <a:rPr lang="en-US" dirty="0"/>
              <a:t>Complete Streets Framework</a:t>
            </a:r>
          </a:p>
          <a:p>
            <a:r>
              <a:rPr lang="en-US" dirty="0"/>
              <a:t>Five Es of Traffic Safety (engagement, education, engineering, enforcement, evaluation)</a:t>
            </a:r>
          </a:p>
        </p:txBody>
      </p:sp>
    </p:spTree>
    <p:extLst>
      <p:ext uri="{BB962C8B-B14F-4D97-AF65-F5344CB8AC3E}">
        <p14:creationId xmlns:p14="http://schemas.microsoft.com/office/powerpoint/2010/main" val="857375505"/>
      </p:ext>
    </p:extLst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0691D-AF9D-9E4B-9C37-1F9B0B4AC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Prepare a </a:t>
            </a:r>
            <a:br>
              <a:rPr lang="en-US" dirty="0"/>
            </a:br>
            <a:r>
              <a:rPr lang="en-US" dirty="0"/>
              <a:t>detailed Vision Zero proposal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C52F3E-BEF6-3144-BC03-FB8CBD7995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38413" y="2506662"/>
            <a:ext cx="8815387" cy="435133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The Vision Zero working group, with city officials, develop a Vision Zero proposal for approval from all necessary political levels.</a:t>
            </a:r>
          </a:p>
        </p:txBody>
      </p:sp>
    </p:spTree>
    <p:extLst>
      <p:ext uri="{BB962C8B-B14F-4D97-AF65-F5344CB8AC3E}">
        <p14:creationId xmlns:p14="http://schemas.microsoft.com/office/powerpoint/2010/main" val="1296944036"/>
      </p:ext>
    </p:extLst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41E549-C7A2-FF4C-82B0-B26B04607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are ready to move on </a:t>
            </a:r>
            <a:br>
              <a:rPr lang="en-US" dirty="0"/>
            </a:br>
            <a:r>
              <a:rPr lang="en-US" dirty="0"/>
              <a:t>to Stage 2, when: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55C211-D8C8-9840-995F-84EABFA7D0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38413" y="2506662"/>
            <a:ext cx="8815387" cy="4351338"/>
          </a:xfrm>
        </p:spPr>
        <p:txBody>
          <a:bodyPr/>
          <a:lstStyle/>
          <a:p>
            <a:pPr marL="594360" indent="-594360">
              <a:lnSpc>
                <a:spcPct val="100000"/>
              </a:lnSpc>
              <a:spcAft>
                <a:spcPts val="4200"/>
              </a:spcAft>
              <a:buClr>
                <a:srgbClr val="B6D043"/>
              </a:buClr>
              <a:buSzPct val="200000"/>
              <a:buFont typeface="Wingdings" pitchFamily="2" charset="2"/>
              <a:buChar char="ü"/>
            </a:pPr>
            <a:r>
              <a:rPr lang="en-US" dirty="0"/>
              <a:t>We’ve brought our proposal forward to the appropriate levels of government and are available for discussion throughout the decision process</a:t>
            </a:r>
          </a:p>
          <a:p>
            <a:pPr marL="594360" indent="-594360">
              <a:lnSpc>
                <a:spcPct val="100000"/>
              </a:lnSpc>
              <a:spcAft>
                <a:spcPts val="4200"/>
              </a:spcAft>
              <a:buClr>
                <a:srgbClr val="B6D043"/>
              </a:buClr>
              <a:buSzPct val="200000"/>
              <a:buFont typeface="Wingdings" pitchFamily="2" charset="2"/>
              <a:buChar char="ü"/>
            </a:pPr>
            <a:r>
              <a:rPr lang="en-US" dirty="0"/>
              <a:t>Government has approved the proposal</a:t>
            </a:r>
          </a:p>
        </p:txBody>
      </p:sp>
    </p:spTree>
    <p:extLst>
      <p:ext uri="{BB962C8B-B14F-4D97-AF65-F5344CB8AC3E}">
        <p14:creationId xmlns:p14="http://schemas.microsoft.com/office/powerpoint/2010/main" val="1075340164"/>
      </p:ext>
    </p:extLst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0DC82-67E3-234A-A854-5F891D133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Stage Two: ADOPTION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460D5-B841-3B4D-ACCE-899669A604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38413" y="2012680"/>
            <a:ext cx="881538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Decide where the plan rests on the continuum of Vision Zero plans in Canada before moving forward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ABDF9D-9CA2-B340-8E22-5E5C88B690CC}"/>
              </a:ext>
            </a:extLst>
          </p:cNvPr>
          <p:cNvSpPr txBox="1"/>
          <p:nvPr/>
        </p:nvSpPr>
        <p:spPr>
          <a:xfrm>
            <a:off x="3435268" y="2987743"/>
            <a:ext cx="5625297" cy="646331"/>
          </a:xfrm>
          <a:prstGeom prst="rect">
            <a:avLst/>
          </a:prstGeom>
          <a:solidFill>
            <a:srgbClr val="B6D04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3747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Formal adoption of Vision Zero with the aim of zero fatalities or serious injuries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EC23DE-8C6D-BD43-8E36-5C843ACF3FE9}"/>
              </a:ext>
            </a:extLst>
          </p:cNvPr>
          <p:cNvSpPr txBox="1"/>
          <p:nvPr/>
        </p:nvSpPr>
        <p:spPr>
          <a:xfrm>
            <a:off x="3046431" y="3913113"/>
            <a:ext cx="6402972" cy="923330"/>
          </a:xfrm>
          <a:prstGeom prst="rect">
            <a:avLst/>
          </a:prstGeom>
          <a:solidFill>
            <a:srgbClr val="B6D04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3747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Formal adoption of Vision Zero with an aspirational goal of zero fatalities or serious injuries, and interim measures of success. Sometimes called “toward zero”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13D917-CD3D-8B4D-9BB0-BA8154F61A27}"/>
              </a:ext>
            </a:extLst>
          </p:cNvPr>
          <p:cNvSpPr txBox="1"/>
          <p:nvPr/>
        </p:nvSpPr>
        <p:spPr>
          <a:xfrm>
            <a:off x="2698347" y="5115482"/>
            <a:ext cx="7099140" cy="646331"/>
          </a:xfrm>
          <a:prstGeom prst="rect">
            <a:avLst/>
          </a:prstGeom>
          <a:solidFill>
            <a:srgbClr val="B6D04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3747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of Vision Zero and/or Safe System(s) Approach language, with a view to eventual formal adoption of Vision Zero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10AE4A-7702-654E-B71B-339B74E0F83D}"/>
              </a:ext>
            </a:extLst>
          </p:cNvPr>
          <p:cNvSpPr txBox="1"/>
          <p:nvPr/>
        </p:nvSpPr>
        <p:spPr>
          <a:xfrm>
            <a:off x="2334227" y="6040853"/>
            <a:ext cx="7827380" cy="646331"/>
          </a:xfrm>
          <a:prstGeom prst="rect">
            <a:avLst/>
          </a:prstGeom>
          <a:solidFill>
            <a:srgbClr val="B6D04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3747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intention of formally adopting Vision Zero. Revisit stage 1 and see where improvements and changes can be made</a:t>
            </a:r>
          </a:p>
        </p:txBody>
      </p:sp>
    </p:spTree>
    <p:extLst>
      <p:ext uri="{BB962C8B-B14F-4D97-AF65-F5344CB8AC3E}">
        <p14:creationId xmlns:p14="http://schemas.microsoft.com/office/powerpoint/2010/main" val="3255321683"/>
      </p:ext>
    </p:extLst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ABA25-C318-F346-A7C3-6819502EB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political commitment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80448D-33D0-0448-A961-53CEC5E91F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dirty="0"/>
              <a:t>Leaders and government make public commitment to Vision Zero with:</a:t>
            </a:r>
          </a:p>
          <a:p>
            <a:pPr>
              <a:lnSpc>
                <a:spcPct val="100000"/>
              </a:lnSpc>
            </a:pPr>
            <a:r>
              <a:rPr lang="en-US" dirty="0"/>
              <a:t>a budget allocated to implementing countermeasures</a:t>
            </a:r>
          </a:p>
          <a:p>
            <a:pPr>
              <a:lnSpc>
                <a:spcPct val="100000"/>
              </a:lnSpc>
            </a:pPr>
            <a:r>
              <a:rPr lang="en-US" dirty="0"/>
              <a:t>measurable goals and numerical targets</a:t>
            </a:r>
          </a:p>
          <a:p>
            <a:pPr>
              <a:lnSpc>
                <a:spcPct val="100000"/>
              </a:lnSpc>
            </a:pPr>
            <a:r>
              <a:rPr lang="en-US" dirty="0"/>
              <a:t>a way to effectively evaluate progress toward these targets</a:t>
            </a:r>
          </a:p>
          <a:p>
            <a:pPr>
              <a:lnSpc>
                <a:spcPct val="100000"/>
              </a:lnSpc>
            </a:pPr>
            <a:r>
              <a:rPr lang="en-US" dirty="0"/>
              <a:t>an outlined accountable timeframe</a:t>
            </a:r>
          </a:p>
        </p:txBody>
      </p:sp>
    </p:spTree>
    <p:extLst>
      <p:ext uri="{BB962C8B-B14F-4D97-AF65-F5344CB8AC3E}">
        <p14:creationId xmlns:p14="http://schemas.microsoft.com/office/powerpoint/2010/main" val="3647239819"/>
      </p:ext>
    </p:extLst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640B5-3A04-0745-80A6-D0260B021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Collect relevant data </a:t>
            </a:r>
            <a:br>
              <a:rPr lang="en-US" dirty="0"/>
            </a:br>
            <a:r>
              <a:rPr lang="en-US" dirty="0"/>
              <a:t>to determine priorities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68A5C7-D35F-A347-9BD8-C4D00BF51C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 related to motor vehicle collisions, and local residents’ knowledge/ attitudes about road safety</a:t>
            </a:r>
          </a:p>
          <a:p>
            <a:r>
              <a:rPr lang="en-US" dirty="0"/>
              <a:t>Road safety data through a socioeconomic lens (such as housing, poverty, education, race, income, unemployment)</a:t>
            </a:r>
          </a:p>
          <a:p>
            <a:r>
              <a:rPr lang="en-US" dirty="0"/>
              <a:t>Data from comparator jurisdictions</a:t>
            </a:r>
          </a:p>
          <a:p>
            <a:r>
              <a:rPr lang="en-US" dirty="0"/>
              <a:t>Ensure high quality data is being used</a:t>
            </a:r>
          </a:p>
          <a:p>
            <a:r>
              <a:rPr lang="en-US" dirty="0"/>
              <a:t>Understand the limitations of the data</a:t>
            </a:r>
          </a:p>
        </p:txBody>
      </p:sp>
    </p:spTree>
    <p:extLst>
      <p:ext uri="{BB962C8B-B14F-4D97-AF65-F5344CB8AC3E}">
        <p14:creationId xmlns:p14="http://schemas.microsoft.com/office/powerpoint/2010/main" val="3006159310"/>
      </p:ext>
    </p:extLst>
  </p:cSld>
  <p:clrMapOvr>
    <a:masterClrMapping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E1D03-A93D-A845-9D3A-CC3ED970E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8413" y="432594"/>
            <a:ext cx="9477376" cy="1325563"/>
          </a:xfrm>
        </p:spPr>
        <p:txBody>
          <a:bodyPr/>
          <a:lstStyle/>
          <a:p>
            <a:r>
              <a:rPr lang="en-US" dirty="0"/>
              <a:t>Build in </a:t>
            </a:r>
            <a:br>
              <a:rPr lang="en-US" dirty="0"/>
            </a:br>
            <a:r>
              <a:rPr lang="en-US" dirty="0"/>
              <a:t>context-specific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389B49-BF5F-E043-B846-88EB9754D8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38413" y="1877218"/>
            <a:ext cx="8815387" cy="435133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dirty="0"/>
              <a:t>Risk factors in a jurisdiction, e.g. distracted and impaired driving, incomplete roads or sidewalks, or lack of mid-block crossings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dirty="0"/>
              <a:t>Geographic and demographic factors, e.g. urban-rural divide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dirty="0"/>
              <a:t>Urban and rural communities may have unique road safety concerns and budgets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dirty="0"/>
              <a:t>Equity and socioeconomic considerations in our jurisdiction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dirty="0"/>
              <a:t>The needs of vulnerable populations, e.g. seniors, school children, cyclists, motorcyclists, pedestrians, transit users</a:t>
            </a:r>
          </a:p>
        </p:txBody>
      </p:sp>
    </p:spTree>
    <p:extLst>
      <p:ext uri="{BB962C8B-B14F-4D97-AF65-F5344CB8AC3E}">
        <p14:creationId xmlns:p14="http://schemas.microsoft.com/office/powerpoint/2010/main" val="186301256"/>
      </p:ext>
    </p:extLst>
  </p:cSld>
  <p:clrMapOvr>
    <a:masterClrMapping/>
  </p:clrMapOvr>
  <p:transition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AEB49-B338-C74F-BE1C-85521F47B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proposal to formal </a:t>
            </a:r>
            <a:br>
              <a:rPr lang="en-US" dirty="0"/>
            </a:br>
            <a:r>
              <a:rPr lang="en-US" dirty="0"/>
              <a:t>Vision Zero road safety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C7F11A-F08B-4C4F-8DF1-370936D95C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38413" y="1781174"/>
            <a:ext cx="8815387" cy="5076826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US" dirty="0"/>
              <a:t>Plan should include</a:t>
            </a:r>
          </a:p>
          <a:p>
            <a: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</a:pPr>
            <a:r>
              <a:rPr lang="en-US" dirty="0"/>
              <a:t>Principles and constraints identified in Stage 1</a:t>
            </a:r>
          </a:p>
          <a:p>
            <a: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</a:pPr>
            <a:r>
              <a:rPr lang="en-US" dirty="0"/>
              <a:t>Timelines</a:t>
            </a:r>
          </a:p>
          <a:p>
            <a: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</a:pPr>
            <a:r>
              <a:rPr lang="en-US" dirty="0"/>
              <a:t>Assigned responsibilities for completing each task</a:t>
            </a:r>
          </a:p>
          <a:p>
            <a: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</a:pPr>
            <a:r>
              <a:rPr lang="en-US" dirty="0"/>
              <a:t>Defined goals and/or numerical targets that are measurable and realistic</a:t>
            </a:r>
          </a:p>
          <a:p>
            <a: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</a:pPr>
            <a:r>
              <a:rPr lang="en-US" dirty="0"/>
              <a:t>Clear implementation, monitoring and evaluation plan</a:t>
            </a:r>
          </a:p>
          <a:p>
            <a: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</a:pPr>
            <a:r>
              <a:rPr lang="en-US" dirty="0"/>
              <a:t>A strong data framework, both for priorities and for evaluation</a:t>
            </a:r>
          </a:p>
        </p:txBody>
      </p:sp>
    </p:spTree>
    <p:extLst>
      <p:ext uri="{BB962C8B-B14F-4D97-AF65-F5344CB8AC3E}">
        <p14:creationId xmlns:p14="http://schemas.microsoft.com/office/powerpoint/2010/main" val="1015854271"/>
      </p:ext>
    </p:extLst>
  </p:cSld>
  <p:clrMapOvr>
    <a:masterClrMapping/>
  </p:clrMapOvr>
  <p:transition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8424D2-2191-AA44-B1A5-644FA75DC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We’re not done yet 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02110C-2271-964F-80E5-AFB65042FC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Aft>
                <a:spcPts val="3600"/>
              </a:spcAft>
            </a:pPr>
            <a:r>
              <a:rPr lang="en-US" dirty="0"/>
              <a:t>Make the plan public and promote it to enhance accountability of all stakeholders</a:t>
            </a:r>
          </a:p>
          <a:p>
            <a:pPr>
              <a:lnSpc>
                <a:spcPct val="100000"/>
              </a:lnSpc>
              <a:spcAft>
                <a:spcPts val="3600"/>
              </a:spcAft>
            </a:pPr>
            <a:r>
              <a:rPr lang="en-US" dirty="0"/>
              <a:t>Vision Zero working group continues to grow and develops a formal meeting schedule</a:t>
            </a:r>
          </a:p>
        </p:txBody>
      </p:sp>
    </p:spTree>
    <p:extLst>
      <p:ext uri="{BB962C8B-B14F-4D97-AF65-F5344CB8AC3E}">
        <p14:creationId xmlns:p14="http://schemas.microsoft.com/office/powerpoint/2010/main" val="1803746971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A2C3291-2069-354C-ACC1-B9E8502868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9147" y="1919900"/>
            <a:ext cx="5977665" cy="45729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65C8BA3-5A56-EF45-B17A-ACC5AE459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price of </a:t>
            </a:r>
            <a:br>
              <a:rPr lang="en-US" dirty="0"/>
            </a:br>
            <a:r>
              <a:rPr lang="en-US" dirty="0"/>
              <a:t>transport-related injuries in Canada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31DA054-1011-DE43-A69A-9C253E7995F9}"/>
              </a:ext>
            </a:extLst>
          </p:cNvPr>
          <p:cNvSpPr/>
          <p:nvPr/>
        </p:nvSpPr>
        <p:spPr>
          <a:xfrm>
            <a:off x="6958710" y="2390564"/>
            <a:ext cx="1728357" cy="9130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4800" b="1" dirty="0">
                <a:solidFill>
                  <a:srgbClr val="3747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2,000</a:t>
            </a:r>
          </a:p>
          <a:p>
            <a:pPr algn="ctr">
              <a:lnSpc>
                <a:spcPts val="3200"/>
              </a:lnSpc>
            </a:pPr>
            <a:r>
              <a:rPr lang="en-US" sz="2800" b="1" dirty="0">
                <a:solidFill>
                  <a:srgbClr val="B6D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deaths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64C948A-3858-A946-B6C8-E96309C428A5}"/>
              </a:ext>
            </a:extLst>
          </p:cNvPr>
          <p:cNvSpPr/>
          <p:nvPr/>
        </p:nvSpPr>
        <p:spPr>
          <a:xfrm>
            <a:off x="1511003" y="2810821"/>
            <a:ext cx="2262158" cy="9130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4800" b="1" dirty="0">
                <a:solidFill>
                  <a:srgbClr val="3747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20,000</a:t>
            </a:r>
          </a:p>
          <a:p>
            <a:pPr algn="ctr">
              <a:lnSpc>
                <a:spcPts val="3200"/>
              </a:lnSpc>
            </a:pPr>
            <a:r>
              <a:rPr lang="en-US" sz="2800" b="1" dirty="0">
                <a:solidFill>
                  <a:srgbClr val="B6D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hospitalized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45A400-7CB2-D64E-B9C6-B1EAF0CBB894}"/>
              </a:ext>
            </a:extLst>
          </p:cNvPr>
          <p:cNvSpPr/>
          <p:nvPr/>
        </p:nvSpPr>
        <p:spPr>
          <a:xfrm>
            <a:off x="7642065" y="4094567"/>
            <a:ext cx="2997936" cy="9130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4800" b="1" dirty="0">
                <a:solidFill>
                  <a:srgbClr val="3747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$4 billion</a:t>
            </a:r>
            <a:r>
              <a:rPr lang="en-US" sz="4800" dirty="0">
                <a:solidFill>
                  <a:srgbClr val="374781"/>
                </a:solidFill>
              </a:rPr>
              <a:t> </a:t>
            </a:r>
          </a:p>
          <a:p>
            <a:pPr algn="ctr">
              <a:lnSpc>
                <a:spcPts val="3200"/>
              </a:lnSpc>
            </a:pPr>
            <a:r>
              <a:rPr lang="en-US" sz="2800" b="1" dirty="0">
                <a:solidFill>
                  <a:srgbClr val="B6D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147CAA9-F590-3747-A9B1-BBA9EDE929F3}"/>
              </a:ext>
            </a:extLst>
          </p:cNvPr>
          <p:cNvSpPr/>
          <p:nvPr/>
        </p:nvSpPr>
        <p:spPr>
          <a:xfrm>
            <a:off x="1025835" y="4665708"/>
            <a:ext cx="6797054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4800"/>
              </a:lnSpc>
            </a:pPr>
            <a:r>
              <a:rPr lang="en-US" sz="4800" b="1" dirty="0">
                <a:solidFill>
                  <a:srgbClr val="3747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No. 1 cause </a:t>
            </a:r>
          </a:p>
          <a:p>
            <a:pPr algn="ctr">
              <a:lnSpc>
                <a:spcPts val="4800"/>
              </a:lnSpc>
            </a:pPr>
            <a:r>
              <a:rPr lang="en-US" sz="4800" b="1" dirty="0">
                <a:solidFill>
                  <a:srgbClr val="3747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injury-related death </a:t>
            </a:r>
          </a:p>
          <a:p>
            <a:pPr algn="ctr"/>
            <a:r>
              <a:rPr lang="en-US" sz="2800" b="1" dirty="0">
                <a:solidFill>
                  <a:srgbClr val="B6D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children ages 1 to 14</a:t>
            </a:r>
          </a:p>
        </p:txBody>
      </p:sp>
    </p:spTree>
    <p:extLst>
      <p:ext uri="{BB962C8B-B14F-4D97-AF65-F5344CB8AC3E}">
        <p14:creationId xmlns:p14="http://schemas.microsoft.com/office/powerpoint/2010/main" val="753328825"/>
      </p:ext>
    </p:extLst>
  </p:cSld>
  <p:clrMapOvr>
    <a:masterClrMapping/>
  </p:clrMapOvr>
  <p:transition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FB95D9-1977-9C46-9990-47FFD56BA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are ready to </a:t>
            </a:r>
            <a:br>
              <a:rPr lang="en-US" dirty="0"/>
            </a:br>
            <a:r>
              <a:rPr lang="en-US" dirty="0"/>
              <a:t>move on to Stage 3, when: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8C7A2F-FBF7-D64F-B47F-32CD196E5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38413" y="2369343"/>
            <a:ext cx="8815387" cy="4351338"/>
          </a:xfrm>
        </p:spPr>
        <p:txBody>
          <a:bodyPr/>
          <a:lstStyle/>
          <a:p>
            <a:pPr marL="594360" indent="-594360">
              <a:lnSpc>
                <a:spcPct val="100000"/>
              </a:lnSpc>
              <a:buClr>
                <a:srgbClr val="B6D043"/>
              </a:buClr>
              <a:buSzPct val="200000"/>
              <a:buFont typeface="Wingdings" pitchFamily="2" charset="2"/>
              <a:buChar char="ü"/>
            </a:pPr>
            <a:r>
              <a:rPr lang="en-US" dirty="0"/>
              <a:t>Our Vision Zero road safety plan is solidified and publicized</a:t>
            </a:r>
          </a:p>
          <a:p>
            <a:pPr marL="594360" indent="-594360">
              <a:lnSpc>
                <a:spcPct val="100000"/>
              </a:lnSpc>
              <a:buClr>
                <a:srgbClr val="B6D043"/>
              </a:buClr>
              <a:buSzPct val="200000"/>
              <a:buFont typeface="Wingdings" pitchFamily="2" charset="2"/>
              <a:buChar char="ü"/>
            </a:pPr>
            <a:r>
              <a:rPr lang="en-US" dirty="0"/>
              <a:t>All stakeholders have been engaged and are aware of their role moving forward </a:t>
            </a:r>
          </a:p>
          <a:p>
            <a:pPr marL="0" indent="0">
              <a:lnSpc>
                <a:spcPct val="100000"/>
              </a:lnSpc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Time to implement our Vision Zero plan!</a:t>
            </a:r>
          </a:p>
        </p:txBody>
      </p:sp>
    </p:spTree>
    <p:extLst>
      <p:ext uri="{BB962C8B-B14F-4D97-AF65-F5344CB8AC3E}">
        <p14:creationId xmlns:p14="http://schemas.microsoft.com/office/powerpoint/2010/main" val="2014153710"/>
      </p:ext>
    </p:extLst>
  </p:cSld>
  <p:clrMapOvr>
    <a:masterClrMapping/>
  </p:clrMapOvr>
  <p:transition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2D6CE-7AA4-1146-9A6F-6FCDE8E5B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Stage 3: IMPLEMENTATION AND MAINTENANCE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4E27B0-334C-6549-ACEB-BFEFFFFF89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38413" y="2334418"/>
            <a:ext cx="8815387" cy="4351338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3000"/>
              </a:spcAft>
            </a:pPr>
            <a:r>
              <a:rPr lang="en-US" dirty="0"/>
              <a:t>Revisit the Vision Zero road safety plan from stage 2 and set our priorities</a:t>
            </a:r>
          </a:p>
          <a:p>
            <a:pPr>
              <a:lnSpc>
                <a:spcPct val="100000"/>
              </a:lnSpc>
              <a:spcAft>
                <a:spcPts val="3000"/>
              </a:spcAft>
            </a:pPr>
            <a:r>
              <a:rPr lang="en-US" dirty="0"/>
              <a:t>When the Vision Zero plan is approved and the budget is allocated, the step-by-step plan for implementation can begin to be determined.</a:t>
            </a:r>
          </a:p>
        </p:txBody>
      </p:sp>
    </p:spTree>
    <p:extLst>
      <p:ext uri="{BB962C8B-B14F-4D97-AF65-F5344CB8AC3E}">
        <p14:creationId xmlns:p14="http://schemas.microsoft.com/office/powerpoint/2010/main" val="442082754"/>
      </p:ext>
    </p:extLst>
  </p:cSld>
  <p:clrMapOvr>
    <a:masterClrMapping/>
  </p:clrMapOvr>
  <p:transition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F22821B6-2219-2149-95A2-994377C09536}"/>
              </a:ext>
            </a:extLst>
          </p:cNvPr>
          <p:cNvSpPr/>
          <p:nvPr/>
        </p:nvSpPr>
        <p:spPr>
          <a:xfrm>
            <a:off x="257175" y="337344"/>
            <a:ext cx="2157412" cy="2157412"/>
          </a:xfrm>
          <a:prstGeom prst="ellipse">
            <a:avLst/>
          </a:prstGeom>
          <a:solidFill>
            <a:srgbClr val="3747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2400" b="1" dirty="0">
                <a:solidFill>
                  <a:srgbClr val="B6D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Stage</a:t>
            </a:r>
          </a:p>
          <a:p>
            <a:pPr algn="ctr">
              <a:lnSpc>
                <a:spcPct val="90000"/>
              </a:lnSpc>
            </a:pPr>
            <a:r>
              <a:rPr lang="en-US" sz="96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724607E-3876-1A43-9C7E-4AF5A232B28A}"/>
              </a:ext>
            </a:extLst>
          </p:cNvPr>
          <p:cNvSpPr/>
          <p:nvPr/>
        </p:nvSpPr>
        <p:spPr>
          <a:xfrm>
            <a:off x="2774728" y="427535"/>
            <a:ext cx="8727312" cy="868101"/>
          </a:xfrm>
          <a:prstGeom prst="rect">
            <a:avLst/>
          </a:prstGeom>
          <a:solidFill>
            <a:srgbClr val="B6D0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3747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the available data and our chosen framework or principles to determine priority areas and pertinent road safety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2899B7E-C52F-0346-99A0-4DABEAAFEAC6}"/>
              </a:ext>
            </a:extLst>
          </p:cNvPr>
          <p:cNvSpPr/>
          <p:nvPr/>
        </p:nvSpPr>
        <p:spPr>
          <a:xfrm>
            <a:off x="2774728" y="1720636"/>
            <a:ext cx="8683275" cy="868101"/>
          </a:xfrm>
          <a:prstGeom prst="rect">
            <a:avLst/>
          </a:prstGeom>
          <a:solidFill>
            <a:srgbClr val="B6D0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3747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Ensure the community is engaged and their input is incorporated into the plan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0C6C0A-3922-1441-8BC6-92062702A6CD}"/>
              </a:ext>
            </a:extLst>
          </p:cNvPr>
          <p:cNvSpPr/>
          <p:nvPr/>
        </p:nvSpPr>
        <p:spPr>
          <a:xfrm>
            <a:off x="2774728" y="3013737"/>
            <a:ext cx="8683275" cy="868101"/>
          </a:xfrm>
          <a:prstGeom prst="rect">
            <a:avLst/>
          </a:prstGeom>
          <a:solidFill>
            <a:srgbClr val="B6D0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3747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Determine the countermeasures that will best address each area of concern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FF6EF27-6D69-2442-BD51-33C58EB15A7E}"/>
              </a:ext>
            </a:extLst>
          </p:cNvPr>
          <p:cNvSpPr/>
          <p:nvPr/>
        </p:nvSpPr>
        <p:spPr>
          <a:xfrm>
            <a:off x="2774728" y="4306838"/>
            <a:ext cx="8683275" cy="868101"/>
          </a:xfrm>
          <a:prstGeom prst="rect">
            <a:avLst/>
          </a:prstGeom>
          <a:solidFill>
            <a:srgbClr val="B6D0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3747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 a budget forecast for each countermeasure or initiative to be implemented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0625891-CDF1-474E-BB1D-A48DC1C7E92B}"/>
              </a:ext>
            </a:extLst>
          </p:cNvPr>
          <p:cNvSpPr/>
          <p:nvPr/>
        </p:nvSpPr>
        <p:spPr>
          <a:xfrm>
            <a:off x="2774728" y="5599940"/>
            <a:ext cx="8727312" cy="1020779"/>
          </a:xfrm>
          <a:prstGeom prst="rect">
            <a:avLst/>
          </a:prstGeom>
          <a:solidFill>
            <a:srgbClr val="B6D0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pc="-70" dirty="0">
                <a:solidFill>
                  <a:srgbClr val="3747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Ensure all proposed projects, initiatives and countermeasures can be completed effectively, within budget and with available personnel </a:t>
            </a:r>
          </a:p>
        </p:txBody>
      </p:sp>
      <p:sp>
        <p:nvSpPr>
          <p:cNvPr id="2" name="Down Arrow 1">
            <a:extLst>
              <a:ext uri="{FF2B5EF4-FFF2-40B4-BE49-F238E27FC236}">
                <a16:creationId xmlns:a16="http://schemas.microsoft.com/office/drawing/2014/main" id="{FDEF43F6-D06F-BA45-B365-0F3E0FF5502F}"/>
              </a:ext>
            </a:extLst>
          </p:cNvPr>
          <p:cNvSpPr/>
          <p:nvPr/>
        </p:nvSpPr>
        <p:spPr>
          <a:xfrm flipH="1">
            <a:off x="6825577" y="1365085"/>
            <a:ext cx="625613" cy="313245"/>
          </a:xfrm>
          <a:prstGeom prst="downArrow">
            <a:avLst/>
          </a:prstGeom>
          <a:solidFill>
            <a:srgbClr val="3747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>
            <a:extLst>
              <a:ext uri="{FF2B5EF4-FFF2-40B4-BE49-F238E27FC236}">
                <a16:creationId xmlns:a16="http://schemas.microsoft.com/office/drawing/2014/main" id="{076DB0C1-1B21-404C-97F3-6BEBAD1386B9}"/>
              </a:ext>
            </a:extLst>
          </p:cNvPr>
          <p:cNvSpPr/>
          <p:nvPr/>
        </p:nvSpPr>
        <p:spPr>
          <a:xfrm flipH="1">
            <a:off x="6825577" y="2667764"/>
            <a:ext cx="625613" cy="313245"/>
          </a:xfrm>
          <a:prstGeom prst="downArrow">
            <a:avLst/>
          </a:prstGeom>
          <a:solidFill>
            <a:srgbClr val="3747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>
            <a:extLst>
              <a:ext uri="{FF2B5EF4-FFF2-40B4-BE49-F238E27FC236}">
                <a16:creationId xmlns:a16="http://schemas.microsoft.com/office/drawing/2014/main" id="{A457EEDD-4339-C24B-95C6-0722B8F5A606}"/>
              </a:ext>
            </a:extLst>
          </p:cNvPr>
          <p:cNvSpPr/>
          <p:nvPr/>
        </p:nvSpPr>
        <p:spPr>
          <a:xfrm flipH="1">
            <a:off x="6803558" y="3937715"/>
            <a:ext cx="625613" cy="313245"/>
          </a:xfrm>
          <a:prstGeom prst="downArrow">
            <a:avLst/>
          </a:prstGeom>
          <a:solidFill>
            <a:srgbClr val="3747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>
            <a:extLst>
              <a:ext uri="{FF2B5EF4-FFF2-40B4-BE49-F238E27FC236}">
                <a16:creationId xmlns:a16="http://schemas.microsoft.com/office/drawing/2014/main" id="{780559B6-2388-5B4D-8814-678B472CF3B3}"/>
              </a:ext>
            </a:extLst>
          </p:cNvPr>
          <p:cNvSpPr/>
          <p:nvPr/>
        </p:nvSpPr>
        <p:spPr>
          <a:xfrm flipH="1">
            <a:off x="6803557" y="5230817"/>
            <a:ext cx="625613" cy="313245"/>
          </a:xfrm>
          <a:prstGeom prst="downArrow">
            <a:avLst/>
          </a:prstGeom>
          <a:solidFill>
            <a:srgbClr val="3747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210018"/>
      </p:ext>
    </p:extLst>
  </p:cSld>
  <p:clrMapOvr>
    <a:masterClrMapping/>
  </p:clrMapOvr>
  <p:transition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2798F-FB13-B24B-8926-3FD2D3E0A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Ensure effective monitoring and evaluation plan is in place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130752-A442-1042-B8AF-362D2EFC04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spcAft>
                <a:spcPts val="3000"/>
              </a:spcAft>
              <a:buNone/>
            </a:pPr>
            <a:r>
              <a:rPr lang="en-US" dirty="0"/>
              <a:t>Consistent monitoring and evaluation is critical to track our progress.</a:t>
            </a:r>
          </a:p>
          <a:p>
            <a:pPr marL="0" indent="0">
              <a:lnSpc>
                <a:spcPct val="100000"/>
              </a:lnSpc>
              <a:spcAft>
                <a:spcPts val="3000"/>
              </a:spcAft>
              <a:buNone/>
            </a:pPr>
            <a:r>
              <a:rPr lang="en-US" dirty="0"/>
              <a:t>Our monitoring and evaluation framework is developed in stage 2 but make changes as we see necessary.</a:t>
            </a:r>
          </a:p>
        </p:txBody>
      </p:sp>
    </p:spTree>
    <p:extLst>
      <p:ext uri="{BB962C8B-B14F-4D97-AF65-F5344CB8AC3E}">
        <p14:creationId xmlns:p14="http://schemas.microsoft.com/office/powerpoint/2010/main" val="1493800393"/>
      </p:ext>
    </p:extLst>
  </p:cSld>
  <p:clrMapOvr>
    <a:masterClrMapping/>
  </p:clrMapOvr>
  <p:transition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B047B-BD6E-3D44-A364-3FC3846B6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Working together to set policies and project priorities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D81509-B40E-ED4B-B0C1-CD61B2EC56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Aft>
                <a:spcPts val="3600"/>
              </a:spcAft>
            </a:pPr>
            <a:r>
              <a:rPr lang="en-US" dirty="0"/>
              <a:t>Vision Zero working group </a:t>
            </a:r>
          </a:p>
          <a:p>
            <a:pPr>
              <a:lnSpc>
                <a:spcPct val="100000"/>
              </a:lnSpc>
              <a:spcAft>
                <a:spcPts val="3600"/>
              </a:spcAft>
            </a:pPr>
            <a:r>
              <a:rPr lang="en-US" dirty="0"/>
              <a:t>decision-makers</a:t>
            </a:r>
          </a:p>
          <a:p>
            <a:pPr>
              <a:lnSpc>
                <a:spcPct val="100000"/>
              </a:lnSpc>
              <a:spcAft>
                <a:spcPts val="3600"/>
              </a:spcAft>
            </a:pPr>
            <a:r>
              <a:rPr lang="en-US" dirty="0"/>
              <a:t>system designers</a:t>
            </a:r>
          </a:p>
          <a:p>
            <a:pPr>
              <a:lnSpc>
                <a:spcPct val="100000"/>
              </a:lnSpc>
              <a:spcAft>
                <a:spcPts val="3600"/>
              </a:spcAft>
            </a:pPr>
            <a:r>
              <a:rPr lang="en-US" dirty="0"/>
              <a:t>other key stakeholders</a:t>
            </a:r>
          </a:p>
        </p:txBody>
      </p:sp>
    </p:spTree>
    <p:extLst>
      <p:ext uri="{BB962C8B-B14F-4D97-AF65-F5344CB8AC3E}">
        <p14:creationId xmlns:p14="http://schemas.microsoft.com/office/powerpoint/2010/main" val="2178460317"/>
      </p:ext>
    </p:extLst>
  </p:cSld>
  <p:clrMapOvr>
    <a:masterClrMapping/>
  </p:clrMapOvr>
  <p:transition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7CB43-D0DC-4144-89C5-D21C18A7B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Initial elements to include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F2AB08-F11E-1A45-9B86-FE117A1C4E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en-US" dirty="0"/>
              <a:t>education</a:t>
            </a:r>
          </a:p>
          <a:p>
            <a:pPr>
              <a:lnSpc>
                <a:spcPct val="110000"/>
              </a:lnSpc>
            </a:pPr>
            <a:r>
              <a:rPr lang="en-US" dirty="0"/>
              <a:t>training</a:t>
            </a:r>
          </a:p>
          <a:p>
            <a:pPr>
              <a:lnSpc>
                <a:spcPct val="110000"/>
              </a:lnSpc>
            </a:pPr>
            <a:r>
              <a:rPr lang="en-US" dirty="0"/>
              <a:t>development of a thorough understanding of road safety issues in general and in our jurisdiction specifically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dirty="0"/>
              <a:t>When possible, link Vision Zero efforts with other road safety programs and strategies to ensure a coordinated approach and improve visibility of our Vision Zero commitment</a:t>
            </a:r>
          </a:p>
        </p:txBody>
      </p:sp>
    </p:spTree>
    <p:extLst>
      <p:ext uri="{BB962C8B-B14F-4D97-AF65-F5344CB8AC3E}">
        <p14:creationId xmlns:p14="http://schemas.microsoft.com/office/powerpoint/2010/main" val="1999471245"/>
      </p:ext>
    </p:extLst>
  </p:cSld>
  <p:clrMapOvr>
    <a:masterClrMapping/>
  </p:clrMapOvr>
  <p:transition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BE50E-D4B5-6346-8C50-A1CFC5C13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Keep stakeholders in the loop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BA98CA-E892-7242-BC7A-A8DEDA10EF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dirty="0"/>
              <a:t>Publish notable achievements throughout the process to maintain support through a variety of communication tools, such as:</a:t>
            </a:r>
          </a:p>
          <a:p>
            <a:pPr>
              <a:lnSpc>
                <a:spcPct val="100000"/>
              </a:lnSpc>
            </a:pPr>
            <a:r>
              <a:rPr lang="en-US" dirty="0"/>
              <a:t>updating our website</a:t>
            </a:r>
          </a:p>
          <a:p>
            <a:pPr>
              <a:lnSpc>
                <a:spcPct val="100000"/>
              </a:lnSpc>
            </a:pPr>
            <a:r>
              <a:rPr lang="en-US" dirty="0"/>
              <a:t>e-blasts</a:t>
            </a:r>
          </a:p>
          <a:p>
            <a:pPr>
              <a:lnSpc>
                <a:spcPct val="100000"/>
              </a:lnSpc>
            </a:pPr>
            <a:r>
              <a:rPr lang="en-US" dirty="0"/>
              <a:t>social media posts</a:t>
            </a:r>
          </a:p>
          <a:p>
            <a:pPr>
              <a:lnSpc>
                <a:spcPct val="100000"/>
              </a:lnSpc>
            </a:pPr>
            <a:r>
              <a:rPr lang="en-US" dirty="0"/>
              <a:t>newsletters</a:t>
            </a:r>
          </a:p>
        </p:txBody>
      </p:sp>
    </p:spTree>
    <p:extLst>
      <p:ext uri="{BB962C8B-B14F-4D97-AF65-F5344CB8AC3E}">
        <p14:creationId xmlns:p14="http://schemas.microsoft.com/office/powerpoint/2010/main" val="72684942"/>
      </p:ext>
    </p:extLst>
  </p:cSld>
  <p:clrMapOvr>
    <a:masterClrMapping/>
  </p:clrMapOvr>
  <p:transition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207B6-567F-414E-A47E-C126706F8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Continually monitor, evaluate and communicate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D6FB1B-F981-4B4E-BEAF-6C580B927E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Introduce iterative improvements into our plan based on feedback received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045386"/>
      </p:ext>
    </p:extLst>
  </p:cSld>
  <p:clrMapOvr>
    <a:masterClrMapping/>
  </p:clrMapOvr>
  <p:transition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A00AE-91EE-C44E-8862-776192950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points to remember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E800E2-4F10-B048-91E7-EC082C73BD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537"/>
            <a:ext cx="10515600" cy="4351338"/>
          </a:xfrm>
        </p:spPr>
        <p:txBody>
          <a:bodyPr/>
          <a:lstStyle/>
          <a:p>
            <a:pPr marL="0" indent="0">
              <a:lnSpc>
                <a:spcPct val="100000"/>
              </a:lnSpc>
              <a:spcAft>
                <a:spcPts val="3000"/>
              </a:spcAft>
              <a:buNone/>
            </a:pPr>
            <a:r>
              <a:rPr lang="en-US" dirty="0"/>
              <a:t>We need to update our plan annually based on data, budget and evaluation results</a:t>
            </a:r>
          </a:p>
          <a:p>
            <a:pPr marL="0" indent="0">
              <a:lnSpc>
                <a:spcPct val="100000"/>
              </a:lnSpc>
              <a:spcAft>
                <a:spcPts val="3000"/>
              </a:spcAft>
              <a:buNone/>
            </a:pPr>
            <a:r>
              <a:rPr lang="en-US" dirty="0"/>
              <a:t>Politics can change everything, positively or negatively. Supporting election of politicians who support Vision Zero will introduce the chance for lasting, positive change in road safety.</a:t>
            </a:r>
          </a:p>
        </p:txBody>
      </p:sp>
    </p:spTree>
    <p:extLst>
      <p:ext uri="{BB962C8B-B14F-4D97-AF65-F5344CB8AC3E}">
        <p14:creationId xmlns:p14="http://schemas.microsoft.com/office/powerpoint/2010/main" val="1071673971"/>
      </p:ext>
    </p:extLst>
  </p:cSld>
  <p:clrMapOvr>
    <a:masterClrMapping/>
  </p:clrMapOvr>
  <p:transition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F6C9D6-C56D-4B4C-917A-5045C4ACA6B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199" y="95407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rgbClr val="B6D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EF3790-AC3C-9C42-BBBF-5017B8EB3199}"/>
              </a:ext>
            </a:extLst>
          </p:cNvPr>
          <p:cNvSpPr txBox="1"/>
          <p:nvPr/>
        </p:nvSpPr>
        <p:spPr>
          <a:xfrm>
            <a:off x="2588870" y="2766751"/>
            <a:ext cx="70142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 information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Goes here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9CC964-B8FF-6B40-82A5-13B449E837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2292" y="4695093"/>
            <a:ext cx="1887415" cy="1887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704519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F3712-0245-A347-BF5F-3EF279D01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impact in [name of jurisdiction]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5C4DCE-D2BC-9F43-B7CD-557EBB5485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(optional slide for local statistics)</a:t>
            </a:r>
          </a:p>
        </p:txBody>
      </p:sp>
    </p:spTree>
    <p:extLst>
      <p:ext uri="{BB962C8B-B14F-4D97-AF65-F5344CB8AC3E}">
        <p14:creationId xmlns:p14="http://schemas.microsoft.com/office/powerpoint/2010/main" val="853446238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8808A-BA13-084E-8678-E76FE74B2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 anchorCtr="0"/>
          <a:lstStyle/>
          <a:p>
            <a:r>
              <a:rPr lang="en-CA" dirty="0"/>
              <a:t>Vision Zero principles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962891-19E1-9A4B-90B6-63A736870F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537"/>
            <a:ext cx="10515600" cy="4351338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2400"/>
              </a:spcAft>
            </a:pPr>
            <a:r>
              <a:rPr lang="en-US" dirty="0"/>
              <a:t>No loss of life is acceptable</a:t>
            </a:r>
          </a:p>
          <a:p>
            <a:pPr>
              <a:lnSpc>
                <a:spcPct val="100000"/>
              </a:lnSpc>
              <a:spcAft>
                <a:spcPts val="2400"/>
              </a:spcAft>
            </a:pPr>
            <a:r>
              <a:rPr lang="en-US" dirty="0"/>
              <a:t>Traffic fatalities and serious injuries are preventable</a:t>
            </a:r>
          </a:p>
          <a:p>
            <a:pPr>
              <a:lnSpc>
                <a:spcPct val="100000"/>
              </a:lnSpc>
              <a:spcAft>
                <a:spcPts val="2400"/>
              </a:spcAft>
            </a:pPr>
            <a:r>
              <a:rPr lang="en-US" dirty="0"/>
              <a:t>As humans, we make mistakes. Those mistakes must be planned for and anticipated to not result in serious injury or death</a:t>
            </a:r>
          </a:p>
          <a:p>
            <a:pPr>
              <a:lnSpc>
                <a:spcPct val="100000"/>
              </a:lnSpc>
              <a:spcAft>
                <a:spcPts val="2400"/>
              </a:spcAft>
            </a:pPr>
            <a:r>
              <a:rPr lang="en-US" dirty="0"/>
              <a:t>We’re physically vulnerable when in motor vehicle collisions</a:t>
            </a:r>
          </a:p>
        </p:txBody>
      </p:sp>
    </p:spTree>
    <p:extLst>
      <p:ext uri="{BB962C8B-B14F-4D97-AF65-F5344CB8AC3E}">
        <p14:creationId xmlns:p14="http://schemas.microsoft.com/office/powerpoint/2010/main" val="3887063210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110F1-38A0-094B-9EE5-E63767224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Critical success factors </a:t>
            </a:r>
            <a:br>
              <a:rPr lang="en-US" dirty="0"/>
            </a:br>
            <a:r>
              <a:rPr lang="en-US" dirty="0"/>
              <a:t>for Vision Zero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43" name="Graphic 42">
            <a:extLst>
              <a:ext uri="{FF2B5EF4-FFF2-40B4-BE49-F238E27FC236}">
                <a16:creationId xmlns:a16="http://schemas.microsoft.com/office/drawing/2014/main" id="{CF3C247A-44BE-0D44-813D-401552C58C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02342" y="5179721"/>
            <a:ext cx="2365433" cy="1458777"/>
          </a:xfrm>
          <a:prstGeom prst="rect">
            <a:avLst/>
          </a:prstGeom>
        </p:spPr>
      </p:pic>
      <p:pic>
        <p:nvPicPr>
          <p:cNvPr id="44" name="Graphic 43">
            <a:extLst>
              <a:ext uri="{FF2B5EF4-FFF2-40B4-BE49-F238E27FC236}">
                <a16:creationId xmlns:a16="http://schemas.microsoft.com/office/drawing/2014/main" id="{AF07F6E7-71C3-9E48-B588-03B55E238D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 flipH="1" flipV="1">
            <a:off x="7671875" y="4727577"/>
            <a:ext cx="1599866" cy="2196315"/>
          </a:xfrm>
          <a:prstGeom prst="rect">
            <a:avLst/>
          </a:prstGeom>
        </p:spPr>
      </p:pic>
      <p:pic>
        <p:nvPicPr>
          <p:cNvPr id="33" name="Graphic 32">
            <a:extLst>
              <a:ext uri="{FF2B5EF4-FFF2-40B4-BE49-F238E27FC236}">
                <a16:creationId xmlns:a16="http://schemas.microsoft.com/office/drawing/2014/main" id="{63F50217-EE81-9B47-BF65-B39DA7E754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flipV="1">
            <a:off x="2128336" y="4788932"/>
            <a:ext cx="2817849" cy="2105825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0AA0FEEB-F1D4-964B-8A11-A05F1784D21F}"/>
              </a:ext>
            </a:extLst>
          </p:cNvPr>
          <p:cNvSpPr txBox="1"/>
          <p:nvPr/>
        </p:nvSpPr>
        <p:spPr>
          <a:xfrm>
            <a:off x="7853561" y="5647866"/>
            <a:ext cx="16057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driven</a:t>
            </a:r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BA7B7EAB-7276-6849-AA0F-912F83C281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2836909" y="1607833"/>
            <a:ext cx="1599866" cy="2191322"/>
          </a:xfrm>
          <a:prstGeom prst="rect">
            <a:avLst/>
          </a:prstGeo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id="{0DE7312E-BC6B-5547-A704-9886294F4FC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5400000">
            <a:off x="2673846" y="2746413"/>
            <a:ext cx="2201423" cy="3019646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EB97F50B-DCD8-8D44-8275-9352103D744A}"/>
              </a:ext>
            </a:extLst>
          </p:cNvPr>
          <p:cNvSpPr txBox="1"/>
          <p:nvPr/>
        </p:nvSpPr>
        <p:spPr>
          <a:xfrm>
            <a:off x="2554717" y="5543476"/>
            <a:ext cx="16057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Systems-based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approach</a:t>
            </a:r>
          </a:p>
          <a:p>
            <a:pPr algn="ctr"/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" name="Graphic 39">
            <a:extLst>
              <a:ext uri="{FF2B5EF4-FFF2-40B4-BE49-F238E27FC236}">
                <a16:creationId xmlns:a16="http://schemas.microsoft.com/office/drawing/2014/main" id="{9B33C6D6-B91E-954A-8485-D0D36C280F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V="1">
            <a:off x="4824364" y="1892270"/>
            <a:ext cx="2501611" cy="1458777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BE86ECF1-7BF0-FB4D-A130-50125F5F5772}"/>
              </a:ext>
            </a:extLst>
          </p:cNvPr>
          <p:cNvSpPr txBox="1"/>
          <p:nvPr/>
        </p:nvSpPr>
        <p:spPr>
          <a:xfrm>
            <a:off x="2564327" y="2087793"/>
            <a:ext cx="16057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Multi-disciplinary leadership</a:t>
            </a:r>
          </a:p>
          <a:p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2" name="Graphic 41">
            <a:extLst>
              <a:ext uri="{FF2B5EF4-FFF2-40B4-BE49-F238E27FC236}">
                <a16:creationId xmlns:a16="http://schemas.microsoft.com/office/drawing/2014/main" id="{BFD0F435-5797-6346-B941-55976FDA8E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 flipV="1">
            <a:off x="7790490" y="1618744"/>
            <a:ext cx="1650720" cy="222035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54CB1805-4DDC-BD43-99A9-335E91483741}"/>
              </a:ext>
            </a:extLst>
          </p:cNvPr>
          <p:cNvSpPr txBox="1"/>
          <p:nvPr/>
        </p:nvSpPr>
        <p:spPr>
          <a:xfrm>
            <a:off x="7894093" y="2199397"/>
            <a:ext cx="15652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 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</a:t>
            </a:r>
          </a:p>
          <a:p>
            <a:pPr algn="ctr"/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7" name="Graphic 46">
            <a:extLst>
              <a:ext uri="{FF2B5EF4-FFF2-40B4-BE49-F238E27FC236}">
                <a16:creationId xmlns:a16="http://schemas.microsoft.com/office/drawing/2014/main" id="{298FA24E-7047-7646-B3E8-A6D51E2DB23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16200000">
            <a:off x="7248834" y="2815815"/>
            <a:ext cx="2104622" cy="3019647"/>
          </a:xfrm>
          <a:prstGeom prst="rect">
            <a:avLst/>
          </a:prstGeom>
        </p:spPr>
      </p:pic>
      <p:pic>
        <p:nvPicPr>
          <p:cNvPr id="50" name="Graphic 49">
            <a:extLst>
              <a:ext uri="{FF2B5EF4-FFF2-40B4-BE49-F238E27FC236}">
                <a16:creationId xmlns:a16="http://schemas.microsoft.com/office/drawing/2014/main" id="{C7B8F6DD-6126-6749-8F49-8CC943B6035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739423" y="3273327"/>
            <a:ext cx="2720075" cy="2048491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D10F815D-2DC2-D446-8AF0-70D0EE0583AC}"/>
              </a:ext>
            </a:extLst>
          </p:cNvPr>
          <p:cNvSpPr txBox="1"/>
          <p:nvPr/>
        </p:nvSpPr>
        <p:spPr>
          <a:xfrm>
            <a:off x="2650737" y="4108439"/>
            <a:ext cx="190259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Transparency</a:t>
            </a:r>
          </a:p>
          <a:p>
            <a:pPr algn="ctr"/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D5BBF11-68E3-8844-8D8A-FDB9FA92AA12}"/>
              </a:ext>
            </a:extLst>
          </p:cNvPr>
          <p:cNvSpPr txBox="1"/>
          <p:nvPr/>
        </p:nvSpPr>
        <p:spPr>
          <a:xfrm>
            <a:off x="5284381" y="4079138"/>
            <a:ext cx="16057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Equity</a:t>
            </a:r>
          </a:p>
          <a:p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FFA7615-9F84-B748-8DB4-39A64FE974B1}"/>
              </a:ext>
            </a:extLst>
          </p:cNvPr>
          <p:cNvSpPr txBox="1"/>
          <p:nvPr/>
        </p:nvSpPr>
        <p:spPr>
          <a:xfrm>
            <a:off x="7635117" y="3954551"/>
            <a:ext cx="207534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 engagement</a:t>
            </a:r>
          </a:p>
          <a:p>
            <a:pPr algn="ctr"/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5E5EBCD-7AE1-8340-A10B-7D809D14E778}"/>
              </a:ext>
            </a:extLst>
          </p:cNvPr>
          <p:cNvSpPr txBox="1"/>
          <p:nvPr/>
        </p:nvSpPr>
        <p:spPr>
          <a:xfrm>
            <a:off x="5167084" y="5662314"/>
            <a:ext cx="187979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Co-operation 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collaboration</a:t>
            </a:r>
          </a:p>
          <a:p>
            <a:pPr algn="ctr"/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47C7980-B361-EB47-A77F-7DBDB55616F0}"/>
              </a:ext>
            </a:extLst>
          </p:cNvPr>
          <p:cNvSpPr txBox="1"/>
          <p:nvPr/>
        </p:nvSpPr>
        <p:spPr>
          <a:xfrm>
            <a:off x="5081022" y="2127971"/>
            <a:ext cx="2059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Political commitment</a:t>
            </a:r>
          </a:p>
          <a:p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131420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64DE3-215A-6E4B-97A9-A98D5A994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 anchorCtr="0"/>
          <a:lstStyle/>
          <a:p>
            <a:r>
              <a:rPr lang="en-US" dirty="0"/>
              <a:t>Vision Zero policies and practices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C2F806-71F8-F44F-8871-F232B65BAE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27299"/>
            <a:ext cx="10515600" cy="3649663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4200"/>
              </a:spcAft>
            </a:pPr>
            <a:r>
              <a:rPr lang="en-US" dirty="0"/>
              <a:t>The foundation of a powerful, engaging Vision Zero approach</a:t>
            </a:r>
          </a:p>
          <a:p>
            <a:pPr>
              <a:lnSpc>
                <a:spcPct val="100000"/>
              </a:lnSpc>
              <a:spcAft>
                <a:spcPts val="4200"/>
              </a:spcAft>
            </a:pPr>
            <a:r>
              <a:rPr lang="en-US" dirty="0"/>
              <a:t>They shape decision-making in a Vision Zero plan</a:t>
            </a:r>
          </a:p>
        </p:txBody>
      </p:sp>
    </p:spTree>
    <p:extLst>
      <p:ext uri="{BB962C8B-B14F-4D97-AF65-F5344CB8AC3E}">
        <p14:creationId xmlns:p14="http://schemas.microsoft.com/office/powerpoint/2010/main" val="1749247459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4A2BA-49E3-E343-92D3-72D3C63DB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 anchorCtr="0"/>
          <a:lstStyle/>
          <a:p>
            <a:r>
              <a:rPr lang="en-US" dirty="0"/>
              <a:t>Examples of policies and practices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82F6F6-4B07-0B43-90DE-59CF2617F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28825"/>
            <a:ext cx="10515600" cy="4351338"/>
          </a:xfrm>
        </p:spPr>
        <p:txBody>
          <a:bodyPr/>
          <a:lstStyle/>
          <a:p>
            <a:pPr>
              <a:spcAft>
                <a:spcPts val="3600"/>
              </a:spcAft>
            </a:pPr>
            <a:r>
              <a:rPr lang="en-US" dirty="0"/>
              <a:t>Develop and maintain leadership, collaboration and accountability</a:t>
            </a:r>
          </a:p>
          <a:p>
            <a:pPr>
              <a:spcAft>
                <a:spcPts val="3600"/>
              </a:spcAft>
            </a:pPr>
            <a:r>
              <a:rPr lang="en-US" dirty="0"/>
              <a:t>Collect, analyze and use data in Vision Zero planning and decision-making</a:t>
            </a:r>
          </a:p>
          <a:p>
            <a:pPr>
              <a:spcAft>
                <a:spcPts val="3600"/>
              </a:spcAft>
            </a:pPr>
            <a:r>
              <a:rPr lang="en-US" dirty="0"/>
              <a:t>Prioritize equity and engagement</a:t>
            </a:r>
          </a:p>
          <a:p>
            <a:pPr>
              <a:lnSpc>
                <a:spcPct val="100000"/>
              </a:lnSpc>
              <a:spcAft>
                <a:spcPts val="3600"/>
              </a:spcAft>
            </a:pPr>
            <a:r>
              <a:rPr lang="en-US" dirty="0"/>
              <a:t>Design roadways that put safety first</a:t>
            </a:r>
          </a:p>
        </p:txBody>
      </p:sp>
    </p:spTree>
    <p:extLst>
      <p:ext uri="{BB962C8B-B14F-4D97-AF65-F5344CB8AC3E}">
        <p14:creationId xmlns:p14="http://schemas.microsoft.com/office/powerpoint/2010/main" val="1863517326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4064</TotalTime>
  <Words>1900</Words>
  <Application>Microsoft Macintosh PowerPoint</Application>
  <PresentationFormat>Widescreen</PresentationFormat>
  <Paragraphs>284</Paragraphs>
  <Slides>49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5" baseType="lpstr">
      <vt:lpstr>Arial</vt:lpstr>
      <vt:lpstr>Arial Narrow</vt:lpstr>
      <vt:lpstr>Calibri</vt:lpstr>
      <vt:lpstr>Calibri Light</vt:lpstr>
      <vt:lpstr>Wingdings</vt:lpstr>
      <vt:lpstr>Office Theme</vt:lpstr>
      <vt:lpstr>Making a  Vision Zero Commitment in Canada</vt:lpstr>
      <vt:lpstr>Background on Vision Zero and its importance</vt:lpstr>
      <vt:lpstr>What is Vision Zero?</vt:lpstr>
      <vt:lpstr>The price of  transport-related injuries in Canada</vt:lpstr>
      <vt:lpstr>The impact in [name of jurisdiction]</vt:lpstr>
      <vt:lpstr>Vision Zero principles </vt:lpstr>
      <vt:lpstr>Critical success factors  for Vision Zero</vt:lpstr>
      <vt:lpstr>Vision Zero policies and practices</vt:lpstr>
      <vt:lpstr>Examples of policies and practices</vt:lpstr>
      <vt:lpstr>Vision Zero worldwide</vt:lpstr>
      <vt:lpstr>Origins and results</vt:lpstr>
      <vt:lpstr>Vision Zero in Canada</vt:lpstr>
      <vt:lpstr>Tools for implementation </vt:lpstr>
      <vt:lpstr>A Vision Zero Community should have:</vt:lpstr>
      <vt:lpstr>Take a multi-disciplinary approach</vt:lpstr>
      <vt:lpstr>Focus on equitable approaches</vt:lpstr>
      <vt:lpstr>Equitable approaches (continued)</vt:lpstr>
      <vt:lpstr>Collaborate and engage</vt:lpstr>
      <vt:lpstr>Government champions and collaboration essential to success</vt:lpstr>
      <vt:lpstr>Detailed plan should include:</vt:lpstr>
      <vt:lpstr>Data-driven approach</vt:lpstr>
      <vt:lpstr>Addresses all road users</vt:lpstr>
      <vt:lpstr>Examples of  how to address all road users</vt:lpstr>
      <vt:lpstr>Implementation and evaluation strategies should:</vt:lpstr>
      <vt:lpstr>Use proven countermeasures</vt:lpstr>
      <vt:lpstr>The stages of  becoming a Vision Zero Community </vt:lpstr>
      <vt:lpstr>Stage 1: CONTEMPLATION</vt:lpstr>
      <vt:lpstr>Advocate for Vision Zero</vt:lpstr>
      <vt:lpstr>Essential elements for a conducive Vision Zero environment</vt:lpstr>
      <vt:lpstr>Assemble an official, multi-disciplinary, diverse working group</vt:lpstr>
      <vt:lpstr>Choose an approach  or set of organizing principles</vt:lpstr>
      <vt:lpstr>Prepare a  detailed Vision Zero proposal</vt:lpstr>
      <vt:lpstr>We are ready to move on  to Stage 2, when:</vt:lpstr>
      <vt:lpstr> Stage Two: ADOPTION</vt:lpstr>
      <vt:lpstr>Public political commitment</vt:lpstr>
      <vt:lpstr>Collect relevant data  to determine priorities</vt:lpstr>
      <vt:lpstr>Build in  context-specific considerations</vt:lpstr>
      <vt:lpstr>From proposal to formal  Vision Zero road safety plan</vt:lpstr>
      <vt:lpstr>We’re not done yet ...</vt:lpstr>
      <vt:lpstr>We are ready to  move on to Stage 3, when:</vt:lpstr>
      <vt:lpstr>Stage 3: IMPLEMENTATION AND MAINTENANCE</vt:lpstr>
      <vt:lpstr>PowerPoint Presentation</vt:lpstr>
      <vt:lpstr>Ensure effective monitoring and evaluation plan is in place</vt:lpstr>
      <vt:lpstr>Working together to set policies and project priorities</vt:lpstr>
      <vt:lpstr>Initial elements to include</vt:lpstr>
      <vt:lpstr>Keep stakeholders in the loop</vt:lpstr>
      <vt:lpstr>Continually monitor, evaluate and communicate results</vt:lpstr>
      <vt:lpstr>Other points to remember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Making a Vision Zero Commitment in Canada</dc:title>
  <dc:creator>Administrator</dc:creator>
  <cp:lastModifiedBy>Julie Taylor</cp:lastModifiedBy>
  <cp:revision>19</cp:revision>
  <dcterms:created xsi:type="dcterms:W3CDTF">2021-08-18T19:49:20Z</dcterms:created>
  <dcterms:modified xsi:type="dcterms:W3CDTF">2021-09-17T15:57:56Z</dcterms:modified>
</cp:coreProperties>
</file>